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4" r:id="rId2"/>
    <p:sldId id="383" r:id="rId3"/>
    <p:sldId id="455" r:id="rId4"/>
    <p:sldId id="606" r:id="rId5"/>
    <p:sldId id="384" r:id="rId6"/>
    <p:sldId id="385" r:id="rId7"/>
    <p:sldId id="457" r:id="rId8"/>
    <p:sldId id="608" r:id="rId9"/>
    <p:sldId id="386" r:id="rId10"/>
    <p:sldId id="387" r:id="rId11"/>
    <p:sldId id="421" r:id="rId12"/>
    <p:sldId id="388" r:id="rId13"/>
    <p:sldId id="458" r:id="rId14"/>
    <p:sldId id="405" r:id="rId15"/>
    <p:sldId id="406" r:id="rId16"/>
    <p:sldId id="459" r:id="rId17"/>
    <p:sldId id="607" r:id="rId18"/>
    <p:sldId id="422" r:id="rId19"/>
    <p:sldId id="460" r:id="rId20"/>
    <p:sldId id="409" r:id="rId21"/>
    <p:sldId id="462" r:id="rId22"/>
    <p:sldId id="463" r:id="rId23"/>
    <p:sldId id="465" r:id="rId24"/>
    <p:sldId id="464" r:id="rId25"/>
    <p:sldId id="467" r:id="rId26"/>
    <p:sldId id="468" r:id="rId27"/>
    <p:sldId id="466" r:id="rId28"/>
    <p:sldId id="469" r:id="rId29"/>
    <p:sldId id="470" r:id="rId30"/>
    <p:sldId id="471" r:id="rId31"/>
    <p:sldId id="472" r:id="rId32"/>
    <p:sldId id="473" r:id="rId33"/>
    <p:sldId id="392" r:id="rId34"/>
    <p:sldId id="393" r:id="rId35"/>
    <p:sldId id="407" r:id="rId36"/>
    <p:sldId id="566" r:id="rId37"/>
    <p:sldId id="394" r:id="rId38"/>
    <p:sldId id="395" r:id="rId39"/>
    <p:sldId id="397" r:id="rId40"/>
    <p:sldId id="475" r:id="rId41"/>
    <p:sldId id="400" r:id="rId42"/>
    <p:sldId id="552" r:id="rId43"/>
    <p:sldId id="567" r:id="rId44"/>
    <p:sldId id="605" r:id="rId45"/>
    <p:sldId id="401" r:id="rId46"/>
    <p:sldId id="568" r:id="rId47"/>
    <p:sldId id="403" r:id="rId48"/>
    <p:sldId id="402" r:id="rId49"/>
    <p:sldId id="404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81" r:id="rId63"/>
    <p:sldId id="582" r:id="rId64"/>
    <p:sldId id="584" r:id="rId65"/>
    <p:sldId id="585" r:id="rId66"/>
    <p:sldId id="583" r:id="rId67"/>
    <p:sldId id="586" r:id="rId68"/>
    <p:sldId id="587" r:id="rId69"/>
    <p:sldId id="588" r:id="rId70"/>
    <p:sldId id="589" r:id="rId71"/>
    <p:sldId id="590" r:id="rId72"/>
    <p:sldId id="591" r:id="rId73"/>
    <p:sldId id="592" r:id="rId74"/>
    <p:sldId id="593" r:id="rId75"/>
    <p:sldId id="594" r:id="rId76"/>
    <p:sldId id="595" r:id="rId77"/>
    <p:sldId id="596" r:id="rId78"/>
    <p:sldId id="597" r:id="rId79"/>
    <p:sldId id="598" r:id="rId80"/>
    <p:sldId id="599" r:id="rId81"/>
    <p:sldId id="600" r:id="rId82"/>
    <p:sldId id="601" r:id="rId83"/>
    <p:sldId id="602" r:id="rId84"/>
    <p:sldId id="603" r:id="rId85"/>
    <p:sldId id="604" r:id="rId86"/>
    <p:sldId id="461" r:id="rId87"/>
    <p:sldId id="474" r:id="rId88"/>
    <p:sldId id="477" r:id="rId89"/>
    <p:sldId id="478" r:id="rId90"/>
    <p:sldId id="479" r:id="rId91"/>
    <p:sldId id="480" r:id="rId92"/>
    <p:sldId id="481" r:id="rId93"/>
    <p:sldId id="482" r:id="rId94"/>
    <p:sldId id="483" r:id="rId95"/>
    <p:sldId id="484" r:id="rId96"/>
    <p:sldId id="487" r:id="rId97"/>
    <p:sldId id="488" r:id="rId98"/>
    <p:sldId id="485" r:id="rId99"/>
    <p:sldId id="486" r:id="rId100"/>
    <p:sldId id="489" r:id="rId101"/>
    <p:sldId id="476" r:id="rId102"/>
    <p:sldId id="491" r:id="rId103"/>
    <p:sldId id="492" r:id="rId104"/>
    <p:sldId id="493" r:id="rId105"/>
    <p:sldId id="494" r:id="rId106"/>
    <p:sldId id="495" r:id="rId107"/>
    <p:sldId id="496" r:id="rId108"/>
    <p:sldId id="497" r:id="rId109"/>
    <p:sldId id="498" r:id="rId110"/>
    <p:sldId id="499" r:id="rId111"/>
    <p:sldId id="500" r:id="rId112"/>
    <p:sldId id="532" r:id="rId113"/>
    <p:sldId id="533" r:id="rId114"/>
    <p:sldId id="534" r:id="rId115"/>
    <p:sldId id="535" r:id="rId116"/>
    <p:sldId id="536" r:id="rId117"/>
    <p:sldId id="537" r:id="rId118"/>
    <p:sldId id="538" r:id="rId119"/>
    <p:sldId id="539" r:id="rId120"/>
    <p:sldId id="541" r:id="rId121"/>
    <p:sldId id="542" r:id="rId122"/>
    <p:sldId id="543" r:id="rId123"/>
    <p:sldId id="423" r:id="rId124"/>
    <p:sldId id="424" r:id="rId125"/>
    <p:sldId id="425" r:id="rId126"/>
    <p:sldId id="426" r:id="rId127"/>
    <p:sldId id="427" r:id="rId128"/>
    <p:sldId id="428" r:id="rId129"/>
    <p:sldId id="429" r:id="rId130"/>
    <p:sldId id="430" r:id="rId131"/>
    <p:sldId id="431" r:id="rId132"/>
    <p:sldId id="438" r:id="rId133"/>
    <p:sldId id="439" r:id="rId134"/>
    <p:sldId id="440" r:id="rId135"/>
    <p:sldId id="441" r:id="rId136"/>
    <p:sldId id="442" r:id="rId137"/>
    <p:sldId id="443" r:id="rId138"/>
    <p:sldId id="444" r:id="rId139"/>
    <p:sldId id="445" r:id="rId140"/>
    <p:sldId id="446" r:id="rId141"/>
    <p:sldId id="447" r:id="rId142"/>
    <p:sldId id="448" r:id="rId143"/>
    <p:sldId id="449" r:id="rId144"/>
    <p:sldId id="450" r:id="rId145"/>
    <p:sldId id="451" r:id="rId146"/>
    <p:sldId id="452" r:id="rId147"/>
    <p:sldId id="453" r:id="rId148"/>
    <p:sldId id="454" r:id="rId149"/>
    <p:sldId id="414" r:id="rId150"/>
    <p:sldId id="415" r:id="rId151"/>
    <p:sldId id="416" r:id="rId152"/>
    <p:sldId id="417" r:id="rId153"/>
    <p:sldId id="418" r:id="rId154"/>
    <p:sldId id="544" r:id="rId155"/>
    <p:sldId id="545" r:id="rId156"/>
    <p:sldId id="546" r:id="rId157"/>
    <p:sldId id="547" r:id="rId158"/>
    <p:sldId id="548" r:id="rId159"/>
    <p:sldId id="550" r:id="rId160"/>
    <p:sldId id="551" r:id="rId161"/>
    <p:sldId id="553" r:id="rId162"/>
    <p:sldId id="290" r:id="rId163"/>
    <p:sldId id="291" r:id="rId164"/>
    <p:sldId id="292" r:id="rId165"/>
    <p:sldId id="554" r:id="rId166"/>
    <p:sldId id="555" r:id="rId167"/>
    <p:sldId id="556" r:id="rId168"/>
    <p:sldId id="557" r:id="rId169"/>
    <p:sldId id="558" r:id="rId170"/>
    <p:sldId id="559" r:id="rId171"/>
    <p:sldId id="560" r:id="rId172"/>
    <p:sldId id="561" r:id="rId173"/>
    <p:sldId id="562" r:id="rId174"/>
    <p:sldId id="563" r:id="rId175"/>
    <p:sldId id="564" r:id="rId176"/>
    <p:sldId id="565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192C-8EC2-5F2F-10F0-E81B59DD9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AE0AF-FE63-6E5B-2B70-76657750E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F667F-C8A0-2FD0-E8E5-476D41A1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E4C2E-C678-8C27-76C8-DC60F5C2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FFF71-1E0E-837E-79D2-73F75F57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44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C2AB-0A6F-E930-5911-331458C9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F66C7-341D-4490-CE70-59948E8DE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43982-0241-DBB6-94C0-7A91B882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6D8-50A0-0C55-61F8-8781B94F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9C99-6CD7-6ADE-CC55-5D6629A5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39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D1BAB-F3D2-33F6-4474-D1D33B6E7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9568E-71BC-E6DE-A898-55B28E4B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ACA8E-0D67-81A0-BE5B-5D6356E26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54DF4-FC48-D862-45B2-3539B4F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6055F-6E74-4560-5A41-BA05DD06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86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9F87-25C4-B408-C2BD-B527592C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1EDF-41FF-CD09-A15E-FDC65672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80232-58C9-F250-DDF6-F0903D66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9B62-1766-D846-F92F-715F3C430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A0EAE-9BC0-4768-3452-FA59E3FE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1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538C-55AB-EC83-C19E-C2779BC7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F7B08-DB38-047B-98CE-868C691D4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EA7E9-3E41-2ED1-A795-ABD1ED1F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939C2-36AE-7768-AD1A-F877040C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CEBF-42BE-2C0B-3311-F40CCB8B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94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6CE7-FFB7-AD50-3159-AC915BE2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88B7-3BC4-A5AD-F61A-0D9DB87CA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F3D16-7E6C-3B21-0D7E-D3CD83AD0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502E0-CA25-8F60-2B64-5798BC7B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E8587-79B2-469D-2C6A-7A57AF59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B0CC3-41DA-F4A6-B666-354381EE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24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8FD1-E80A-B7A3-9D61-067DDAA9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F4550-DE73-F27E-624F-3A36192B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D11CB-C090-7D84-16E9-E5586730D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CC846-11F7-B8BC-1E8A-6B373FA7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C1473E-C8D6-9EFB-52FE-B97E841DC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CEBCAA-7849-D87B-4C44-2E138956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5C81F-B2F0-4B10-BB61-293D5C5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1A7D6-A0CA-5972-5321-8FC5BAD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28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903F-6632-844B-AA91-4683D05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F4F90-D2F1-FF31-0D86-5E002E1B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0EFF0-4A4C-D25A-B3B5-31D0DAD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EEB8-19E9-AE55-E06E-4CDE426D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69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053B9-5438-B7A5-AB98-AC4EF355E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B05DFB-A3C1-79A2-5BCF-B392CA37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40CDF-E067-B886-2259-163A2876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50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8C36-6FA1-42A6-B20A-5B63BD94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C4E7-8082-5A64-703B-7BA5C1DA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71DC9-F0C8-FE28-173C-C995C2FA1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05D87-F4BD-73F9-07E2-AA59CE41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354B-3D30-FC91-7963-671C5389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11D6D-B840-29F8-EEB9-5BCAB510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45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8E0F-3E24-177A-1B17-83981C95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E4A4E-1159-190E-6F80-0732B2823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43616-E24F-B7E1-A60B-F6CDC69F8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D3C1E-26FD-06E0-850E-E1ECD3D3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D53E7-C815-7C14-BEA1-5EC35EB8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DAF2E-A03F-9656-9576-1568ADBE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19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2ABDD-0559-0AC1-DA17-755A62B6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1882A-8E70-C765-FDC7-672D2E64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4933E-7CAE-E38D-C77F-1F92B74AF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6B257-88E5-40ED-A098-1B2806D557AB}" type="datetimeFigureOut">
              <a:rPr lang="en-IN" smtClean="0"/>
              <a:t>30-01-2023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32BC9-95FD-FFAF-CDED-2E507F62F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3335-C3B8-C9EC-0314-E6C6E27B8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B51E8-5352-46D0-AE41-C7698D9050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21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aws.amazon.com/cl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eksctl.html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k8s.io/release/v1.24.0/bin/windows/amd64/kubectl.exe" TargetMode="External"/><Relationship Id="rId2" Type="http://schemas.openxmlformats.org/officeDocument/2006/relationships/hyperlink" Target="https://kubernetes.io/docs/tasks/tools/install-kubectl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minikube/releases/latest/minikube-installer.exe" TargetMode="External"/><Relationship Id="rId2" Type="http://schemas.openxmlformats.org/officeDocument/2006/relationships/hyperlink" Target="https://minikube.sigs.k8s.io/docs/star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DC2E1-4D09-AF3E-B097-761B2E2EA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Kubernetes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26E952-C191-95D7-EA78-52711C109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283134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2E1D-D8E6-ED43-1BB0-87C0C19D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Cluster</a:t>
            </a:r>
            <a:r>
              <a:rPr lang="en-IN" dirty="0"/>
              <a:t> is a set of node machines</a:t>
            </a:r>
          </a:p>
          <a:p>
            <a:r>
              <a:rPr lang="en-IN" dirty="0"/>
              <a:t>Generally has one </a:t>
            </a:r>
            <a:r>
              <a:rPr lang="en-IN" b="1" dirty="0"/>
              <a:t>master node (control plane) </a:t>
            </a:r>
            <a:r>
              <a:rPr lang="en-IN" dirty="0"/>
              <a:t>and one or more </a:t>
            </a:r>
            <a:r>
              <a:rPr lang="en-IN" b="1" dirty="0"/>
              <a:t>worker nodes</a:t>
            </a:r>
            <a:r>
              <a:rPr lang="en-IN" dirty="0"/>
              <a:t>, but may also have multiple master nodes.</a:t>
            </a:r>
          </a:p>
          <a:p>
            <a:r>
              <a:rPr lang="en-IN" dirty="0"/>
              <a:t>Even if one node fails, the other takes over.</a:t>
            </a:r>
          </a:p>
          <a:p>
            <a:r>
              <a:rPr lang="en-IN" dirty="0"/>
              <a:t>Also helps in load balancing.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212457-2F02-D913-9EAD-170EBF54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30" y="681037"/>
            <a:ext cx="4941460" cy="24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961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773DA7-E5D6-0669-CD0E-F7CB83E1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DFFC1-5EC9-A6C4-3AA9-E5BB0FE86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399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80D8-3341-5D91-9446-924AA152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1C79-33DA-2F78-2E6F-FD67CBF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Suppose we have two nodes, one for our web server and the other for our database server</a:t>
            </a:r>
          </a:p>
          <a:p>
            <a:r>
              <a:rPr lang="en-IN" dirty="0"/>
              <a:t>Each has two pods for availability reasons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9CEF-6951-202B-06A4-0C89443A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74" y="375257"/>
            <a:ext cx="628695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82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80D8-3341-5D91-9446-924AA152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DB pod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1C79-33DA-2F78-2E6F-FD67CBF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failed DB pod will be replaced by a new DB pod by Kubernetes</a:t>
            </a:r>
          </a:p>
          <a:p>
            <a:r>
              <a:rPr lang="en-IN" dirty="0"/>
              <a:t>However, the web server pod will not be able to use the new pod, since the IP address for the new DB pod will be different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23C83-39DA-7696-39B8-BB2FD793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05" y="324455"/>
            <a:ext cx="60573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71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80D8-3341-5D91-9446-924AA152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node fails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1C79-33DA-2F78-2E6F-FD67CBFE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Now the situation is even worse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E4950-E71E-C094-13CE-4B978A2C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76" y="1327737"/>
            <a:ext cx="7537837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5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EC58-0E3C-B725-68F5-150AF46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solved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47AF3-8540-12B9-DC9F-94937BDC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D32A8-18DD-318B-C072-1269BB61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61" y="1276239"/>
            <a:ext cx="8120474" cy="50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6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EC58-0E3C-B725-68F5-150AF46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new pods or nodes come up, they will be used automatically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47AF3-8540-12B9-DC9F-94937BDC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FD602-B61D-D7C2-918B-B0122748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26" y="1873022"/>
            <a:ext cx="7906156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45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EC58-0E3C-B725-68F5-150AF46F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need to give labels to the pods to enable a service to discover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47AF3-8540-12B9-DC9F-94937BDC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A5E86-BC79-AAFB-9D9D-33FFF037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32" y="1581055"/>
            <a:ext cx="8080566" cy="49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84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2DE9-5CB0-5ECB-8D0C-48C37AB6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2A5F6-03AF-6FD6-CA1B-76439E478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LoadBalancer</a:t>
            </a:r>
            <a:endParaRPr lang="en-IN" b="1" dirty="0"/>
          </a:p>
          <a:p>
            <a:r>
              <a:rPr lang="en-IN" dirty="0" err="1"/>
              <a:t>ClusterIP</a:t>
            </a:r>
            <a:endParaRPr lang="en-IN" dirty="0"/>
          </a:p>
          <a:p>
            <a:r>
              <a:rPr lang="en-IN" dirty="0" err="1"/>
              <a:t>Nodeport</a:t>
            </a:r>
            <a:endParaRPr lang="en-IN" dirty="0"/>
          </a:p>
          <a:p>
            <a:endParaRPr lang="en-IN" dirty="0"/>
          </a:p>
          <a:p>
            <a:r>
              <a:rPr lang="en-IN" dirty="0"/>
              <a:t>We will discuss </a:t>
            </a:r>
            <a:r>
              <a:rPr lang="en-IN" dirty="0" err="1"/>
              <a:t>LoadBalancer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6591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D34B-CFAE-EC0B-32FE-0D737BA7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Linking the Deployment with the Service using their respective manifest files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7D22-AEA2-C501-EF2B-2C051BB4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545A-79A5-6B88-BF6A-7775CB05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7" y="1555653"/>
            <a:ext cx="8036809" cy="45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76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D34B-CFAE-EC0B-32FE-0D737BA7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7D22-AEA2-C501-EF2B-2C051BB4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99552-D3F8-0084-CCFC-57E5B687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2" y="1504851"/>
            <a:ext cx="9710073" cy="45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6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981C-6DC2-6D0D-C71A-DF5A1B42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Master and Worker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C5A6F-F67A-F490-ED9C-8B1A12E9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E9EDC-68CA-1669-EA0D-635EB1E800FD}"/>
              </a:ext>
            </a:extLst>
          </p:cNvPr>
          <p:cNvSpPr txBox="1"/>
          <p:nvPr/>
        </p:nvSpPr>
        <p:spPr>
          <a:xfrm>
            <a:off x="3246632" y="2250040"/>
            <a:ext cx="2085654" cy="2431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Master Node(s)</a:t>
            </a:r>
          </a:p>
          <a:p>
            <a:pPr algn="ctr"/>
            <a:r>
              <a:rPr lang="en-IN" sz="1600" b="1" dirty="0"/>
              <a:t>Manages Cluster</a:t>
            </a:r>
            <a:endParaRPr lang="en-IN" sz="20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15102-C191-F6FD-C6CF-761352E67047}"/>
              </a:ext>
            </a:extLst>
          </p:cNvPr>
          <p:cNvSpPr txBox="1"/>
          <p:nvPr/>
        </p:nvSpPr>
        <p:spPr>
          <a:xfrm>
            <a:off x="5515508" y="2239765"/>
            <a:ext cx="2085654" cy="24314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Worker Node(s)</a:t>
            </a:r>
          </a:p>
          <a:p>
            <a:pPr algn="ctr"/>
            <a:r>
              <a:rPr lang="en-IN" sz="1600" b="1" dirty="0"/>
              <a:t>Runs Our Applications</a:t>
            </a:r>
            <a:endParaRPr lang="en-IN" sz="20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407D1-9D73-B556-494D-AEE37257377F}"/>
              </a:ext>
            </a:extLst>
          </p:cNvPr>
          <p:cNvSpPr txBox="1"/>
          <p:nvPr/>
        </p:nvSpPr>
        <p:spPr>
          <a:xfrm>
            <a:off x="3246632" y="4750116"/>
            <a:ext cx="4354530" cy="52322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Kubernetes Cluster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771492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3330-44C2-222E-AB5C-FE3D19F8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LoadBalancer</a:t>
            </a:r>
            <a:r>
              <a:rPr lang="en-IN" dirty="0"/>
              <a:t> Service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CBE7-39F6-7125-F077-CBDE4973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Assuming that our </a:t>
            </a:r>
            <a:r>
              <a:rPr lang="en-IN" dirty="0" err="1"/>
              <a:t>ngnix</a:t>
            </a:r>
            <a:r>
              <a:rPr lang="en-IN" dirty="0"/>
              <a:t> deployment is still running … </a:t>
            </a:r>
          </a:p>
          <a:p>
            <a:r>
              <a:rPr lang="en-IN" b="1" dirty="0" err="1"/>
              <a:t>kubectl</a:t>
            </a:r>
            <a:r>
              <a:rPr lang="en-IN" b="1" dirty="0"/>
              <a:t> apply -f </a:t>
            </a:r>
            <a:r>
              <a:rPr lang="en-IN" b="1" dirty="0" err="1"/>
              <a:t>loadbalancer-service.yaml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 err="1"/>
              <a:t>kubectl</a:t>
            </a:r>
            <a:r>
              <a:rPr lang="en-IN" b="1" dirty="0"/>
              <a:t> get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DA99B-BE6F-7ACD-A8CE-70F1A0D5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4" y="2808192"/>
            <a:ext cx="11900512" cy="1632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13715-690D-55DD-68C7-6D05D7B1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68" y="4870794"/>
            <a:ext cx="11124188" cy="24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123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3330-44C2-222E-AB5C-FE3D19F8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CBE7-39F6-7125-F077-CBDE4973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kubectl</a:t>
            </a:r>
            <a:r>
              <a:rPr lang="en-IN" b="1" dirty="0"/>
              <a:t> describe service lb-service</a:t>
            </a:r>
          </a:p>
          <a:p>
            <a:r>
              <a:rPr lang="en-IN" dirty="0"/>
              <a:t>Cannot be accessed, as it does not have a public IP (will later try on Cloud)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800A1-6927-CA6C-66B2-0342F56F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9" y="2810388"/>
            <a:ext cx="8166601" cy="38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908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00E1AC-6A01-1143-6ED4-76732685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Kubernetes Engine (GKE) – Kubernetes on GCP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6A5CC-E469-6090-D189-48D596784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8199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0D28-2F24-5ABB-386E-60653482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a Project in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4AB3-23BC-6CD1-D778-5FCCB2E6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Search for Kubernetes, enable it, and Create a Cluster, GKE Standard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848C8-F7D2-3990-1C32-8D105F04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52" y="2526451"/>
            <a:ext cx="3911801" cy="1085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13EEA-C057-2C4C-34F3-04940282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847" y="3376510"/>
            <a:ext cx="4915153" cy="1873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57845D-C8CE-C502-8652-5FE211D0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78146"/>
            <a:ext cx="5696243" cy="45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735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DE60-CFA1-07A2-B27A-DCE446D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GKE Cluster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BD8D-E0F4-4E13-7D5F-A6CF312A8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Give name and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89104-AA95-0D3F-41EA-B902F0A2A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0" y="2352512"/>
            <a:ext cx="5054860" cy="75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1681F-C2C5-4B1F-B4BE-799AD8BE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3827"/>
            <a:ext cx="8890457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490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B7C2-56C1-42E7-0930-69D793B9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the Cluster and activate Google Cloud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ECA1-8579-8430-57DE-3476FE0A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10BD9-0F86-A454-674B-5B5E81B4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00" y="1301848"/>
            <a:ext cx="7906156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88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B7C2-56C1-42E7-0930-69D793B9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Connecting 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ECA1-8579-8430-57DE-3476FE0A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9F0BB-744A-C5A8-2C14-1117C05C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9" y="1926486"/>
            <a:ext cx="10401461" cy="1054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3EE49-92E3-C391-FE6E-495E90DB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62" y="3082002"/>
            <a:ext cx="1994002" cy="9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30771-D336-D675-AFF5-D1A16E635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63" y="4188539"/>
            <a:ext cx="8896807" cy="692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0E1FE-807C-37F2-6671-23179D51E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9" y="5330412"/>
            <a:ext cx="10260437" cy="5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86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DDF1-B365-BAE6-6E99-848808E3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78E9-E147-57A9-F6BE-510415DC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deployment</a:t>
            </a:r>
          </a:p>
          <a:p>
            <a:r>
              <a:rPr lang="en-US" dirty="0" err="1"/>
              <a:t>kubectl</a:t>
            </a:r>
            <a:r>
              <a:rPr lang="en-US" dirty="0"/>
              <a:t> create deployment hello-world-rest-</a:t>
            </a:r>
            <a:r>
              <a:rPr lang="en-US" dirty="0" err="1"/>
              <a:t>api</a:t>
            </a:r>
            <a:r>
              <a:rPr lang="en-US" dirty="0"/>
              <a:t> --image=in28min/hello-world-rest-api:0.0.1.RELEASE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28F61-32FA-3E09-19B0-AF64B434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1" y="2042055"/>
            <a:ext cx="10243037" cy="821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E8EBD-C960-0960-991F-35104389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2263"/>
            <a:ext cx="11964015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38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3AEF-C7CF-EFDC-FE4A-8EC336A6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Where is the Image coming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238C-5130-D851-F11E-93EA9DA0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https://hub.docker.com/u/in28min</a:t>
            </a:r>
          </a:p>
          <a:p>
            <a:endParaRPr lang="en-IN" dirty="0"/>
          </a:p>
          <a:p>
            <a:r>
              <a:rPr lang="en-IN" dirty="0"/>
              <a:t>Let us expose the API</a:t>
            </a:r>
          </a:p>
          <a:p>
            <a:r>
              <a:rPr lang="en-US" dirty="0" err="1"/>
              <a:t>kubectl</a:t>
            </a:r>
            <a:r>
              <a:rPr lang="en-US" dirty="0"/>
              <a:t> expose deployment hello-world-rest-</a:t>
            </a:r>
            <a:r>
              <a:rPr lang="en-US" dirty="0" err="1"/>
              <a:t>api</a:t>
            </a:r>
            <a:r>
              <a:rPr lang="en-US" dirty="0"/>
              <a:t> --type=</a:t>
            </a:r>
            <a:r>
              <a:rPr lang="en-US" dirty="0" err="1"/>
              <a:t>LoadBalancer</a:t>
            </a:r>
            <a:r>
              <a:rPr lang="en-US" dirty="0"/>
              <a:t> --port=8080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E6476-7BF3-DD2A-7868-C5228ADC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" y="4562386"/>
            <a:ext cx="11951314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95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3AEF-C7CF-EFDC-FE4A-8EC336A6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Deployment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238C-5130-D851-F11E-93EA9DA0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the main screen and click on Services and Ingress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Click on the Endpoints URL link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6D393-99BD-D190-80D4-36810EE0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9" y="2529706"/>
            <a:ext cx="11500441" cy="212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B563D-36C2-637B-2CE5-CF74EC0B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63" y="4657065"/>
            <a:ext cx="1485976" cy="635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29C4C-8A23-1C02-3A7F-AD8A84F2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611" y="5364122"/>
            <a:ext cx="3791145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7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2E1D-D8E6-ED43-1BB0-87C0C19D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Manages a cluster.</a:t>
            </a:r>
          </a:p>
          <a:p>
            <a:r>
              <a:rPr lang="en-IN" dirty="0"/>
              <a:t>Monitors nodes and handles failures. </a:t>
            </a:r>
          </a:p>
          <a:p>
            <a:r>
              <a:rPr lang="en-IN" dirty="0"/>
              <a:t>Performs the actual orchestration of containers on the worker nodes.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A48BF-0D4C-DAF1-AB09-2AE43058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72" y="1361395"/>
            <a:ext cx="7411808" cy="23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59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4820-2644-53DF-CFEE-01ABD5AF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88C7-84F7-2AAA-0141-AA823AAD5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E9D23-9C16-88AA-7FA1-56CB7057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92" y="2020410"/>
            <a:ext cx="4470630" cy="11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25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08B7-CC44-3893-CA7E-FDB2662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what happens 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0060-56CF-8F05-EBE0-551960D8F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a few commands</a:t>
            </a:r>
          </a:p>
          <a:p>
            <a:r>
              <a:rPr lang="en-IN" dirty="0" err="1"/>
              <a:t>kubectl</a:t>
            </a:r>
            <a:r>
              <a:rPr lang="en-IN" dirty="0"/>
              <a:t> get pods</a:t>
            </a:r>
          </a:p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replicaset</a:t>
            </a:r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get deployment</a:t>
            </a:r>
          </a:p>
          <a:p>
            <a:r>
              <a:rPr lang="en-IN" dirty="0" err="1"/>
              <a:t>kubectl</a:t>
            </a:r>
            <a:r>
              <a:rPr lang="en-IN" dirty="0"/>
              <a:t> get service</a:t>
            </a:r>
          </a:p>
          <a:p>
            <a:endParaRPr lang="en-IN" dirty="0"/>
          </a:p>
          <a:p>
            <a:r>
              <a:rPr lang="en-IN" dirty="0"/>
              <a:t>Sample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EB6E-876C-8CE9-A90B-37C9C983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924" y="4272370"/>
            <a:ext cx="8661114" cy="19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12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128D-305E-591A-A471-1100FD23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A777-ABAD-3A7A-A799-721B60FAB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create </a:t>
            </a:r>
            <a:r>
              <a:rPr lang="en-IN" dirty="0" err="1"/>
              <a:t>deploymet</a:t>
            </a:r>
            <a:r>
              <a:rPr lang="en-IN" dirty="0"/>
              <a:t> -&gt; Creates deployment, </a:t>
            </a:r>
            <a:r>
              <a:rPr lang="en-IN" dirty="0" err="1"/>
              <a:t>replicaset</a:t>
            </a:r>
            <a:r>
              <a:rPr lang="en-IN" dirty="0"/>
              <a:t>, pod</a:t>
            </a:r>
          </a:p>
          <a:p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expose </a:t>
            </a:r>
            <a:r>
              <a:rPr lang="en-IN" dirty="0" err="1"/>
              <a:t>deploymet</a:t>
            </a:r>
            <a:r>
              <a:rPr lang="en-IN" dirty="0"/>
              <a:t> -&gt; Creates service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9712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A01D-8F42-2301-75D1-79570EED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from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DB87-E1E9-ABC1-C549-12A176BFF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pods –o 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23E24-DDBC-AC39-A69F-4E02DA09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0" y="2463374"/>
            <a:ext cx="10696417" cy="106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117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BF7E-0DC8-CAC5-FC4A-FF88AD3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C0AA-14D7-7C56-3EF2-65EC4D82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replicaset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Says that we need one instance of this and one is available (So, ok)</a:t>
            </a:r>
          </a:p>
          <a:p>
            <a:r>
              <a:rPr lang="en-IN" dirty="0"/>
              <a:t>Let us try deleting a running pod, i.e. instance, and see what happens</a:t>
            </a:r>
          </a:p>
          <a:p>
            <a:r>
              <a:rPr lang="en-IN" dirty="0"/>
              <a:t>First, get its details: </a:t>
            </a:r>
            <a:r>
              <a:rPr lang="en-US" dirty="0" err="1"/>
              <a:t>kubectl</a:t>
            </a:r>
            <a:r>
              <a:rPr lang="en-US" dirty="0"/>
              <a:t> get pods -o wide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2900C-2FA0-18C2-B643-3217668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5983"/>
            <a:ext cx="8306227" cy="67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1A6FA-D1E1-BD69-8802-D89B3DCF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86" y="5098988"/>
            <a:ext cx="11951314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293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BF7E-0DC8-CAC5-FC4A-FF88AD3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C0AA-14D7-7C56-3EF2-65EC4D82F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us delete the pod</a:t>
            </a:r>
          </a:p>
          <a:p>
            <a:r>
              <a:rPr lang="en-IN" dirty="0" err="1"/>
              <a:t>kubectl</a:t>
            </a:r>
            <a:r>
              <a:rPr lang="en-IN" dirty="0"/>
              <a:t> delete pods hello-world-rest-api-687d9c7bc7-ts4q8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Check: </a:t>
            </a:r>
            <a:r>
              <a:rPr lang="en-US" dirty="0" err="1"/>
              <a:t>kubectl</a:t>
            </a:r>
            <a:r>
              <a:rPr lang="en-US" dirty="0"/>
              <a:t> get pods -o wide</a:t>
            </a:r>
          </a:p>
          <a:p>
            <a:r>
              <a:rPr lang="en-US" dirty="0"/>
              <a:t>The previous Pod got deleted, but a new one has started now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26AD1-C78E-87D0-82CF-AF712490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7" y="2896114"/>
            <a:ext cx="11925913" cy="819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E92F7-1FCF-3517-1CC4-724EECDB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7" y="4920732"/>
            <a:ext cx="11900512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81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50F9-1CAD-4E6A-5F18-508E378A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about the Output in the URL?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9261-ADC1-59E8-A668-70F73711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running, too!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Why?</a:t>
            </a:r>
          </a:p>
          <a:p>
            <a:r>
              <a:rPr lang="en-IN" dirty="0"/>
              <a:t>The </a:t>
            </a:r>
            <a:r>
              <a:rPr lang="en-IN" dirty="0" err="1"/>
              <a:t>replicaset</a:t>
            </a:r>
            <a:r>
              <a:rPr lang="en-IN" dirty="0"/>
              <a:t> constantly monitors the pods. When the required number goes below the desired number, it immediately starts new pod(s) to fulfil the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ABA6F-D8DA-D62F-2276-42E4678C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212" y="1825625"/>
            <a:ext cx="4781796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2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50F9-1CAD-4E6A-5F18-508E378A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tell Kubernetes to have more pods in the </a:t>
            </a:r>
            <a:r>
              <a:rPr lang="en-IN" dirty="0" err="1"/>
              <a:t>replicaset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9261-ADC1-59E8-A668-70F73711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scale deployment hello-world-rest-</a:t>
            </a:r>
            <a:r>
              <a:rPr lang="en-US" dirty="0" err="1"/>
              <a:t>api</a:t>
            </a:r>
            <a:r>
              <a:rPr lang="en-US" dirty="0"/>
              <a:t> --replicas=3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Verify now: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FD2E8-B665-A524-94C8-0901B6FE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3" y="2399031"/>
            <a:ext cx="11925913" cy="806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DA19D-33E0-56B9-347E-64A4ED93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8" y="3961555"/>
            <a:ext cx="8833304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748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019A-E46A-DBAF-13AF-C53BB15D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Higher Value in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BCB1F-D37D-1F20-F912-9EE89018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</a:t>
            </a:r>
            <a:r>
              <a:rPr lang="en-IN" dirty="0" err="1"/>
              <a:t>replicaset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we want to trace all the steps: </a:t>
            </a:r>
            <a:r>
              <a:rPr lang="en-IN" dirty="0" err="1"/>
              <a:t>kubectl</a:t>
            </a:r>
            <a:r>
              <a:rPr lang="en-IN" dirty="0"/>
              <a:t> get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715CE-62BA-0A45-7694-6027DED5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42" y="2471129"/>
            <a:ext cx="8312577" cy="72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9E789D-3B67-5FE7-FE3E-66A1E646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" y="4113965"/>
            <a:ext cx="12078321" cy="19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48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B2CA-D734-85EA-4454-F387CCBE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Upgrading an Application to a Newer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9172-30C6-FB4D-5FEA-3906F734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want to deploy a new version of the application, we can set the image of the earlier deployment to a new image</a:t>
            </a:r>
          </a:p>
          <a:p>
            <a:r>
              <a:rPr lang="en-IN" dirty="0"/>
              <a:t>This will cause the images in the </a:t>
            </a:r>
            <a:r>
              <a:rPr lang="en-IN" dirty="0" err="1"/>
              <a:t>replicaset</a:t>
            </a:r>
            <a:r>
              <a:rPr lang="en-IN" dirty="0"/>
              <a:t> to be terminated</a:t>
            </a:r>
          </a:p>
          <a:p>
            <a:r>
              <a:rPr lang="en-IN" dirty="0"/>
              <a:t>A new </a:t>
            </a:r>
            <a:r>
              <a:rPr lang="en-IN" dirty="0" err="1"/>
              <a:t>replicaset</a:t>
            </a:r>
            <a:r>
              <a:rPr lang="en-IN" dirty="0"/>
              <a:t> will be created with new images, i.e. new pods for the new version of the code</a:t>
            </a:r>
          </a:p>
          <a:p>
            <a:r>
              <a:rPr lang="en-IN" dirty="0"/>
              <a:t>Example follows</a:t>
            </a:r>
          </a:p>
        </p:txBody>
      </p:sp>
    </p:spTree>
    <p:extLst>
      <p:ext uri="{BB962C8B-B14F-4D97-AF65-F5344CB8AC3E}">
        <p14:creationId xmlns:p14="http://schemas.microsoft.com/office/powerpoint/2010/main" val="53525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FB7B-AABD-F47B-72C7-27C398DD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4655-CA8A-8173-59F9-E65B8853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EFE18-9529-1484-8E0E-4FAB4285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09" y="1966152"/>
            <a:ext cx="3524431" cy="2514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42A17-6E4F-B93A-67F6-9EE84076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04" y="1947101"/>
            <a:ext cx="4965955" cy="25337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151CA4-C386-9F18-4F9A-CD59D9E9DE0A}"/>
              </a:ext>
            </a:extLst>
          </p:cNvPr>
          <p:cNvSpPr/>
          <p:nvPr/>
        </p:nvSpPr>
        <p:spPr>
          <a:xfrm>
            <a:off x="4767209" y="3113070"/>
            <a:ext cx="934948" cy="6369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6846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9318-5143-5FFC-F6EC-86D69839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Upgrading an Application to a Newer Version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358E6-00CC-69FF-5E14-5517484D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set image deployment hello-world-rest-</a:t>
            </a:r>
            <a:r>
              <a:rPr lang="en-US" dirty="0" err="1"/>
              <a:t>api</a:t>
            </a:r>
            <a:r>
              <a:rPr lang="en-US" dirty="0"/>
              <a:t> hello-world-rest-</a:t>
            </a:r>
            <a:r>
              <a:rPr lang="en-US" dirty="0" err="1"/>
              <a:t>api</a:t>
            </a:r>
            <a:r>
              <a:rPr lang="en-US" dirty="0"/>
              <a:t>=in28min/hello-world-rest-api:0.0.2.RELEASE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61953-8E29-4A16-EFFF-F24BF371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28" y="3036342"/>
            <a:ext cx="9347680" cy="24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13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9318-5143-5FFC-F6EC-86D69839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Upgrading an Application to a Newer Version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358E6-00CC-69FF-5E14-5517484D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version 1 </a:t>
            </a:r>
            <a:r>
              <a:rPr lang="en-US" dirty="0" err="1"/>
              <a:t>replicaset</a:t>
            </a:r>
            <a:r>
              <a:rPr lang="en-US" dirty="0"/>
              <a:t> has 0 pods now, version 2 </a:t>
            </a:r>
            <a:r>
              <a:rPr lang="en-US" dirty="0" err="1"/>
              <a:t>replicaset</a:t>
            </a:r>
            <a:r>
              <a:rPr lang="en-US" dirty="0"/>
              <a:t> has 3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42EC1-840B-4BA1-8B0F-F22A8E34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81" y="2596124"/>
            <a:ext cx="7944258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13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14E8-62F0-496E-FB62-90F8BC15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32CD-5F3F-DD61-60F8-331823BA7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abstract way to </a:t>
            </a:r>
            <a:r>
              <a:rPr lang="en-US" b="1" dirty="0"/>
              <a:t>expose an application </a:t>
            </a:r>
            <a:r>
              <a:rPr lang="en-US" dirty="0"/>
              <a:t>running on a </a:t>
            </a:r>
            <a:r>
              <a:rPr lang="en-US" b="1" dirty="0"/>
              <a:t>set of Pods </a:t>
            </a:r>
            <a:r>
              <a:rPr lang="en-US" dirty="0"/>
              <a:t>as a </a:t>
            </a:r>
            <a:r>
              <a:rPr lang="en-US" b="1" dirty="0"/>
              <a:t>network service</a:t>
            </a:r>
            <a:r>
              <a:rPr lang="en-US" dirty="0"/>
              <a:t>. (See next slide)</a:t>
            </a:r>
          </a:p>
          <a:p>
            <a:r>
              <a:rPr lang="en-US" dirty="0"/>
              <a:t>Kubernetes Pods are created and destroyed to match the desired state of your cluster. </a:t>
            </a:r>
            <a:r>
              <a:rPr lang="en-US" b="1" dirty="0"/>
              <a:t>Pods are nonpermanent resources</a:t>
            </a:r>
            <a:r>
              <a:rPr lang="en-US" dirty="0"/>
              <a:t>. If you use a Deployment to run your app, it can create and destroy Pods dynamically.</a:t>
            </a:r>
          </a:p>
          <a:p>
            <a:r>
              <a:rPr lang="en-US" b="1" dirty="0"/>
              <a:t>Each Pod gets its own (internal) IP address</a:t>
            </a:r>
            <a:r>
              <a:rPr lang="en-US" dirty="0"/>
              <a:t>, however in a Deployment, the set of Pods running in one moment in time could be different from the set of Pods running that application a moment later.</a:t>
            </a:r>
          </a:p>
          <a:p>
            <a:r>
              <a:rPr lang="en-US" dirty="0"/>
              <a:t>Since Pods that are </a:t>
            </a:r>
            <a:r>
              <a:rPr lang="en-US" dirty="0" err="1"/>
              <a:t>ephermeral</a:t>
            </a:r>
            <a:r>
              <a:rPr lang="en-US" dirty="0"/>
              <a:t> can get created and destroyed, and their IP address are internal, how can the consumers access the pods?</a:t>
            </a:r>
          </a:p>
          <a:p>
            <a:r>
              <a:rPr lang="en-US" dirty="0"/>
              <a:t>Enter </a:t>
            </a:r>
            <a:r>
              <a:rPr lang="en-US" b="1" dirty="0"/>
              <a:t>Services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4680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AC6A-BCC3-D530-0597-78820ADC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D09D-3E24-3D0B-80F5-A125A7EE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35B66-9192-E1A5-1AA1-72B185F2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97" y="1690688"/>
            <a:ext cx="5921036" cy="43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904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4042-ECCE-D824-E580-1B63CCC3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31A2-F27A-D021-D1DE-28BCFFE1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 the running Pods list: </a:t>
            </a:r>
            <a:r>
              <a:rPr lang="en-US" dirty="0" err="1"/>
              <a:t>kubectl</a:t>
            </a:r>
            <a:r>
              <a:rPr lang="en-US" dirty="0"/>
              <a:t> get pods -o wide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CBBEB-6F5C-4E1F-8323-D89A7115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6" y="2512517"/>
            <a:ext cx="12014817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270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4042-ECCE-D824-E580-1B63CCC3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331A2-F27A-D021-D1DE-28BCFFE1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Let us delete one of the Pods: </a:t>
            </a:r>
            <a:r>
              <a:rPr lang="en-IN" dirty="0" err="1"/>
              <a:t>kubectl</a:t>
            </a:r>
            <a:r>
              <a:rPr lang="en-IN" dirty="0"/>
              <a:t> delete pod &lt;pod id&gt;</a:t>
            </a:r>
          </a:p>
          <a:p>
            <a:endParaRPr lang="en-IN" dirty="0"/>
          </a:p>
          <a:p>
            <a:r>
              <a:rPr lang="en-IN" dirty="0"/>
              <a:t>Recheck: </a:t>
            </a:r>
            <a:r>
              <a:rPr lang="en-IN" dirty="0" err="1"/>
              <a:t>kubectl</a:t>
            </a:r>
            <a:r>
              <a:rPr lang="en-IN" dirty="0"/>
              <a:t> get pods –o wide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400" dirty="0"/>
              <a:t>Observation: The new (i.e. replacement) Pod has a new ID and a different IP address than the deleted Pod.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29E0-E8EA-2285-6CE1-83A82DBA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4" y="2306356"/>
            <a:ext cx="9779276" cy="560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E3316B-E852-6CD5-E701-5304EE23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8" y="3347221"/>
            <a:ext cx="11919563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876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Summary: Job of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Provide a consistent, same external interface to the consumers</a:t>
            </a:r>
          </a:p>
          <a:p>
            <a:r>
              <a:rPr lang="en-IN" dirty="0"/>
              <a:t>Pods are destroyable entities – they are created and deleted as per the requirements</a:t>
            </a:r>
          </a:p>
          <a:p>
            <a:r>
              <a:rPr lang="en-IN" dirty="0"/>
              <a:t>Pods have internal IP addresses</a:t>
            </a:r>
          </a:p>
          <a:p>
            <a:r>
              <a:rPr lang="en-IN" dirty="0"/>
              <a:t>A service </a:t>
            </a:r>
            <a:r>
              <a:rPr lang="en-IN" i="1" dirty="0"/>
              <a:t>groups</a:t>
            </a:r>
            <a:r>
              <a:rPr lang="en-IN" dirty="0"/>
              <a:t> pods logically, and thus provides a consistent interface to the consumers</a:t>
            </a:r>
          </a:p>
          <a:p>
            <a:r>
              <a:rPr lang="en-IN" dirty="0"/>
              <a:t>When is a service created? When we run a </a:t>
            </a:r>
            <a:r>
              <a:rPr lang="en-IN" i="1" dirty="0" err="1"/>
              <a:t>cubectl</a:t>
            </a:r>
            <a:r>
              <a:rPr lang="en-IN" i="1" dirty="0"/>
              <a:t> expose deployment</a:t>
            </a:r>
            <a:r>
              <a:rPr lang="en-IN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6492185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 to the UI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Services and Ingress option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Click on hello-world-rest-</a:t>
            </a:r>
            <a:r>
              <a:rPr lang="en-IN" dirty="0" err="1"/>
              <a:t>api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61A70-048A-8B6D-6303-A995BC4D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4" y="2437807"/>
            <a:ext cx="11690951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96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A4F51-505C-F34C-3D46-AE4ADE5D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46" y="2090118"/>
            <a:ext cx="8071265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28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CFDA-BC3A-0D39-8D62-4367BFC3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for load balancing in the search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C048-9510-0135-DEE0-2DBF1E05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24F3-58B1-C484-2BFD-AB139993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2" y="2058927"/>
            <a:ext cx="11595696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2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094414-469B-0983-C127-E5738B3B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4B8B8-9178-3864-DDE1-1170E08A9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0643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14BE-337E-6C80-9CEE-0CF9F853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Frontend remains constant, backend may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E49C1-234B-1294-AA25-318066E4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1962E-BD08-E895-64B9-10CEA354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77" y="1825625"/>
            <a:ext cx="8204622" cy="4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936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B06C-A743-1E4C-B11C-414BF81C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the Running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5D72-EA52-C295-255A-28D9DDF0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8EFB-D5ED-2BFF-60F4-7C0AE7F4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654"/>
            <a:ext cx="1042723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57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291B-1079-63D3-20A8-F2109860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Kubernetes Rollouts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2E07-045E-301E-110A-925D36F5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release new versions of our software, we need to be able to add meaningful documentation</a:t>
            </a:r>
          </a:p>
          <a:p>
            <a:r>
              <a:rPr lang="en-IN" dirty="0"/>
              <a:t>Normally, this does not happen</a:t>
            </a:r>
          </a:p>
          <a:p>
            <a:r>
              <a:rPr lang="en-US" dirty="0" err="1"/>
              <a:t>kubectl</a:t>
            </a:r>
            <a:r>
              <a:rPr lang="en-US" dirty="0"/>
              <a:t> rollout history deployment hello-world-rest-</a:t>
            </a:r>
            <a:r>
              <a:rPr lang="en-US" dirty="0" err="1"/>
              <a:t>api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EB8E3-C4BD-B978-E29E-2D54E3B0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82" y="3860234"/>
            <a:ext cx="9290527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11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291B-1079-63D3-20A8-F2109860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Details to Version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2E07-045E-301E-110A-925D36F5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Suppose we are releasing version 3 of the software now</a:t>
            </a:r>
          </a:p>
          <a:p>
            <a:r>
              <a:rPr lang="en-IN" dirty="0"/>
              <a:t>We can add --record=true parameter to our </a:t>
            </a:r>
            <a:r>
              <a:rPr lang="en-IN" i="1" dirty="0"/>
              <a:t>set image deployment</a:t>
            </a:r>
            <a:r>
              <a:rPr lang="en-IN" dirty="0"/>
              <a:t> command: (</a:t>
            </a:r>
            <a:r>
              <a:rPr lang="en-IN" i="1" dirty="0"/>
              <a:t>Deliberate mistake has been made)</a:t>
            </a:r>
            <a:endParaRPr lang="en-IN" dirty="0"/>
          </a:p>
          <a:p>
            <a:r>
              <a:rPr lang="en-US" dirty="0" err="1"/>
              <a:t>kubectl</a:t>
            </a:r>
            <a:r>
              <a:rPr lang="en-US" dirty="0"/>
              <a:t> set image deployment hello-world-rest-</a:t>
            </a:r>
            <a:r>
              <a:rPr lang="en-US" dirty="0" err="1"/>
              <a:t>api</a:t>
            </a:r>
            <a:r>
              <a:rPr lang="en-US" dirty="0"/>
              <a:t> hello-</a:t>
            </a:r>
            <a:r>
              <a:rPr lang="en-US" b="1" dirty="0"/>
              <a:t>word</a:t>
            </a:r>
            <a:r>
              <a:rPr lang="en-US" dirty="0"/>
              <a:t>-rest-</a:t>
            </a:r>
            <a:r>
              <a:rPr lang="en-US" dirty="0" err="1"/>
              <a:t>api</a:t>
            </a:r>
            <a:r>
              <a:rPr lang="en-US" dirty="0"/>
              <a:t>=in28min/hello-word-rest-api:0.0.3.RELEASE --record=true</a:t>
            </a:r>
          </a:p>
          <a:p>
            <a:r>
              <a:rPr lang="en-US" dirty="0"/>
              <a:t>Then check rollout history again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46E92-CB39-3400-3DCA-8A86B12B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24" y="4660815"/>
            <a:ext cx="11881461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9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2E1A-9975-25EE-90B0-E8066E0C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7C409-B609-235B-AABB-91033DF7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Still version 2 – because it could not find the correct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1466-D513-6F51-995B-9F934D5F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04" y="2009388"/>
            <a:ext cx="4794496" cy="1174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E1B1E-CAF9-12C1-B0C6-546F200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2" y="3808635"/>
            <a:ext cx="8064914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127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6238-DBF7-BFC8-E3AF-BA515594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Correct the Error and Retry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D925F-60A1-32CD-987F-FBEA84B5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set image deployment hello-world-rest-</a:t>
            </a:r>
            <a:r>
              <a:rPr lang="en-US" dirty="0" err="1"/>
              <a:t>api</a:t>
            </a:r>
            <a:r>
              <a:rPr lang="en-US" dirty="0"/>
              <a:t> hello-world-rest-</a:t>
            </a:r>
            <a:r>
              <a:rPr lang="en-US" dirty="0" err="1"/>
              <a:t>api</a:t>
            </a:r>
            <a:r>
              <a:rPr lang="en-US" dirty="0"/>
              <a:t>=in28min/hello-world-rest-api:0.0.3.RELEASE --record=true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8FAA-50A7-1092-8725-778A635F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7" y="2875285"/>
            <a:ext cx="12027518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328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730-AB34-08FF-48F4-08AB8D8A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310C-72A3-0D21-89F2-58197313A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504EC-5D89-4F55-D8C8-8CD6B15F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33" y="1568905"/>
            <a:ext cx="4508732" cy="118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2F008-5C7A-6670-0897-BBB718C4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553" y="2756416"/>
            <a:ext cx="7683895" cy="29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3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3683-5BF2-B127-74A2-712E879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Rollback to a previous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29FD-13DD-45C6-30B5-AB4C4FB81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rollout undo deployment hello-world-rest-</a:t>
            </a:r>
            <a:r>
              <a:rPr lang="en-US" dirty="0" err="1"/>
              <a:t>api</a:t>
            </a:r>
            <a:r>
              <a:rPr lang="en-US" dirty="0"/>
              <a:t> --to-revision=1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1E476A-1929-C25C-1BE8-3116036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4" y="4001294"/>
            <a:ext cx="11995766" cy="2006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327E2-D127-6B98-6D9C-AA47C405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4" y="2908273"/>
            <a:ext cx="10827306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24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6B36-569C-E7F7-7075-33FD966D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3C89-51AA-4A56-ADF5-DC64B2BF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CD123-CF0D-901C-B14A-31F74547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95" y="2072486"/>
            <a:ext cx="4705592" cy="100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76234-03F0-E56F-E9CA-42C02CD2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51" y="3329049"/>
            <a:ext cx="7550538" cy="26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21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09A2DD-A1C3-AC4E-1960-8EF8EF35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YAML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695C4-9F07-91C6-1451-A0DCD386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5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CE5D1A-DB77-C8BE-27AC-0FE8869A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 Concept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DE914C-3420-1C29-F785-4B754CEF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Kubernetes does not deploy containers directly on the worker nodes.</a:t>
            </a:r>
          </a:p>
          <a:p>
            <a:r>
              <a:rPr lang="en-IN" dirty="0"/>
              <a:t>A container is encapsulated into a Kubernetes object called as </a:t>
            </a:r>
            <a:r>
              <a:rPr lang="en-IN" b="1" dirty="0"/>
              <a:t>Pod</a:t>
            </a:r>
            <a:r>
              <a:rPr lang="en-IN" dirty="0"/>
              <a:t>.</a:t>
            </a:r>
          </a:p>
          <a:p>
            <a:r>
              <a:rPr lang="en-IN" b="1" dirty="0"/>
              <a:t>Pod = A Single instance of an application</a:t>
            </a:r>
          </a:p>
          <a:p>
            <a:r>
              <a:rPr lang="en-IN" dirty="0"/>
              <a:t>A Pod is the smallest object that we can create in Kubernetes.</a:t>
            </a:r>
          </a:p>
          <a:p>
            <a:r>
              <a:rPr lang="en-IN" dirty="0"/>
              <a:t>Remember </a:t>
            </a:r>
            <a:r>
              <a:rPr lang="en-IN" b="1" dirty="0"/>
              <a:t>NPC – N</a:t>
            </a:r>
            <a:r>
              <a:rPr lang="en-IN" dirty="0"/>
              <a:t>ode contains </a:t>
            </a:r>
            <a:r>
              <a:rPr lang="en-IN" b="1" dirty="0"/>
              <a:t>P</a:t>
            </a:r>
            <a:r>
              <a:rPr lang="en-IN" dirty="0"/>
              <a:t>od contains </a:t>
            </a:r>
            <a:r>
              <a:rPr lang="en-IN" b="1" dirty="0"/>
              <a:t>C</a:t>
            </a:r>
            <a:r>
              <a:rPr lang="en-IN" dirty="0"/>
              <a:t>ontainer</a:t>
            </a:r>
            <a:endParaRPr lang="en-IN" b="1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29EFF-F387-674C-51D3-9B357455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91" y="330846"/>
            <a:ext cx="6964963" cy="309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504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09A2DD-A1C3-AC4E-1960-8EF8EF35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6DBF0B-0916-D529-7779-ED88E4903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BA7A3-475F-D285-C97D-D9C30994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6" y="2272336"/>
            <a:ext cx="10310247" cy="28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4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2964-7DDC-2A88-AA09-FDB28571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YAML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84EF-C383-69B3-8F0D-944CC158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3DFB0-BC4D-DB59-9B61-4306FB109C44}"/>
              </a:ext>
            </a:extLst>
          </p:cNvPr>
          <p:cNvSpPr txBox="1"/>
          <p:nvPr/>
        </p:nvSpPr>
        <p:spPr>
          <a:xfrm>
            <a:off x="3246634" y="1825625"/>
            <a:ext cx="5157627" cy="40626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 err="1"/>
              <a:t>apiVersion</a:t>
            </a:r>
            <a:r>
              <a:rPr lang="en-IN" sz="2000" b="1" dirty="0"/>
              <a:t>: </a:t>
            </a:r>
            <a:r>
              <a:rPr lang="en-IN" sz="2000" b="1" i="1" dirty="0"/>
              <a:t>&lt;Kubernetes API version&gt;</a:t>
            </a:r>
          </a:p>
          <a:p>
            <a:r>
              <a:rPr lang="en-IN" sz="2000" b="1" dirty="0"/>
              <a:t>kind: </a:t>
            </a:r>
            <a:r>
              <a:rPr lang="en-IN" sz="2000" b="1" i="1" dirty="0"/>
              <a:t>&lt;Type of object, e.g. pod&gt;</a:t>
            </a:r>
            <a:endParaRPr lang="en-IN" sz="2000" b="1" dirty="0"/>
          </a:p>
          <a:p>
            <a:r>
              <a:rPr lang="en-IN" sz="2000" b="1" dirty="0"/>
              <a:t>metadata: </a:t>
            </a:r>
            <a:r>
              <a:rPr lang="en-IN" sz="2000" b="1" i="1" dirty="0"/>
              <a:t>&lt;Data about the object&gt;</a:t>
            </a:r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spec:</a:t>
            </a:r>
            <a:r>
              <a:rPr lang="en-IN" sz="2000" b="1" i="1" dirty="0"/>
              <a:t> &lt;Information about the object&gt;</a:t>
            </a:r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0588024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2964-7DDC-2A88-AA09-FDB28571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YAML File (C:\lectures\CDAC\Cloud\</a:t>
            </a:r>
            <a:r>
              <a:rPr lang="en-IN" dirty="0" err="1"/>
              <a:t>pod.yaml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84EF-C383-69B3-8F0D-944CC158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err="1"/>
              <a:t>apiVersion</a:t>
            </a:r>
            <a:r>
              <a:rPr lang="en-IN" dirty="0"/>
              <a:t>: v1</a:t>
            </a:r>
          </a:p>
          <a:p>
            <a:r>
              <a:rPr lang="en-IN" dirty="0"/>
              <a:t>kind: Pod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nginx</a:t>
            </a:r>
          </a:p>
          <a:p>
            <a:r>
              <a:rPr lang="en-IN" dirty="0"/>
              <a:t>  labels:</a:t>
            </a:r>
          </a:p>
          <a:p>
            <a:r>
              <a:rPr lang="en-IN" dirty="0"/>
              <a:t>    app: nginx</a:t>
            </a:r>
          </a:p>
          <a:p>
            <a:r>
              <a:rPr lang="en-IN" dirty="0"/>
              <a:t>    tier: frontend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containers: </a:t>
            </a:r>
          </a:p>
          <a:p>
            <a:r>
              <a:rPr lang="en-IN" dirty="0"/>
              <a:t>  - name: nginx</a:t>
            </a:r>
          </a:p>
          <a:p>
            <a:r>
              <a:rPr lang="en-IN" dirty="0"/>
              <a:t>    image: nginx</a:t>
            </a:r>
          </a:p>
        </p:txBody>
      </p:sp>
    </p:spTree>
    <p:extLst>
      <p:ext uri="{BB962C8B-B14F-4D97-AF65-F5344CB8AC3E}">
        <p14:creationId xmlns:p14="http://schemas.microsoft.com/office/powerpoint/2010/main" val="17337569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2964-7DDC-2A88-AA09-FDB28571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Pod using 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84EF-C383-69B3-8F0D-944CC158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pod.yaml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DE7D6-C20D-C874-F711-8497AE61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9" y="2478643"/>
            <a:ext cx="9506439" cy="126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BB24F-3BC3-B2A7-9173-88014AD0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26" y="4135931"/>
            <a:ext cx="3714941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0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24309-1E59-F260-8BEB-997CCBD8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EKS (Elastic Kubernetes Service) – Kubernetes on AWS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5724B-EECC-3F43-5D13-AAA3D6F7F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1475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DCA8-1A6D-D487-5569-832D792F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EKS?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89BC-F6B6-89C4-2FB7-0BEEFD54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AWS manages Kubernetes Control Plane (the main Kubernetes service)</a:t>
            </a:r>
          </a:p>
          <a:p>
            <a:r>
              <a:rPr lang="en-IN" dirty="0"/>
              <a:t>Maintains high availability via multiple EC2 instances in multiple zones</a:t>
            </a:r>
          </a:p>
          <a:p>
            <a:r>
              <a:rPr lang="en-IN" dirty="0"/>
              <a:t>Handles scaling</a:t>
            </a:r>
          </a:p>
          <a:p>
            <a:r>
              <a:rPr lang="en-IN" dirty="0"/>
              <a:t>Provides automated version upgrades and patching</a:t>
            </a:r>
          </a:p>
          <a:p>
            <a:r>
              <a:rPr lang="en-IN" dirty="0"/>
              <a:t>Integrated with the rest of AWS services</a:t>
            </a:r>
          </a:p>
        </p:txBody>
      </p:sp>
    </p:spTree>
    <p:extLst>
      <p:ext uri="{BB962C8B-B14F-4D97-AF65-F5344CB8AC3E}">
        <p14:creationId xmlns:p14="http://schemas.microsoft.com/office/powerpoint/2010/main" val="15442448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469E-6F45-1326-A681-5DFFBA9D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EKS High Level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045A1-B7B9-99AB-1E4F-CCB912DE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136" y="1501676"/>
            <a:ext cx="6710621" cy="4985736"/>
          </a:xfrm>
        </p:spPr>
      </p:pic>
      <p:sp>
        <p:nvSpPr>
          <p:cNvPr id="6" name="Callout: Line with Border and Accent Bar 5">
            <a:extLst>
              <a:ext uri="{FF2B5EF4-FFF2-40B4-BE49-F238E27FC236}">
                <a16:creationId xmlns:a16="http://schemas.microsoft.com/office/drawing/2014/main" id="{9FD8EC6A-15F5-94D2-405D-7C78AC01E40B}"/>
              </a:ext>
            </a:extLst>
          </p:cNvPr>
          <p:cNvSpPr/>
          <p:nvPr/>
        </p:nvSpPr>
        <p:spPr>
          <a:xfrm>
            <a:off x="154114" y="1511949"/>
            <a:ext cx="2197072" cy="1837425"/>
          </a:xfrm>
          <a:prstGeom prst="accentBorderCallout1">
            <a:avLst>
              <a:gd name="adj1" fmla="val 18750"/>
              <a:gd name="adj2" fmla="val -8333"/>
              <a:gd name="adj3" fmla="val 72378"/>
              <a:gd name="adj4" fmla="val 11938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are master nodes. Three of them are created in three different AZs to ensure redundancy.</a:t>
            </a:r>
          </a:p>
        </p:txBody>
      </p:sp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id="{038A4DB9-8382-2EFA-F16E-6B0CB67D9F51}"/>
              </a:ext>
            </a:extLst>
          </p:cNvPr>
          <p:cNvSpPr/>
          <p:nvPr/>
        </p:nvSpPr>
        <p:spPr>
          <a:xfrm>
            <a:off x="154114" y="4304808"/>
            <a:ext cx="2197072" cy="1837425"/>
          </a:xfrm>
          <a:prstGeom prst="accentBorderCallout1">
            <a:avLst>
              <a:gd name="adj1" fmla="val 18750"/>
              <a:gd name="adj2" fmla="val -8333"/>
              <a:gd name="adj3" fmla="val 21494"/>
              <a:gd name="adj4" fmla="val 129675"/>
            </a:avLst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are worker nodes. Customers manage them as per their application requirements.</a:t>
            </a:r>
          </a:p>
        </p:txBody>
      </p:sp>
    </p:spTree>
    <p:extLst>
      <p:ext uri="{BB962C8B-B14F-4D97-AF65-F5344CB8AC3E}">
        <p14:creationId xmlns:p14="http://schemas.microsoft.com/office/powerpoint/2010/main" val="7626135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6A62-D3C7-2431-19D3-2CAD15ED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Level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FFED-6EE7-8133-9612-3505900DF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38EB6-E1CD-964F-7B93-1998CC54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44" y="1397049"/>
            <a:ext cx="10311912" cy="47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87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0B33-2A58-573E-A364-A0B76A45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create an EKS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05E8-0098-D282-C50D-EACB905E1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65389-A2F6-90C1-3D78-1D39EEFB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65" y="2165104"/>
            <a:ext cx="9430681" cy="34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985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63D4-3D75-F283-90EE-DB03E1AE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CEF8-8A20-351A-40E7-EC52D74E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6A3C4-80FA-53F7-DEF0-82B09A9E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57" y="1409569"/>
            <a:ext cx="9009058" cy="44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3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B522-519D-3053-49AD-37D8EAEA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Each Pod has a unique 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9065B-A61E-BBD0-00F0-8F4D5DA9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628E8-C86E-57BF-E10F-5AB716C9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12" y="1825625"/>
            <a:ext cx="9337140" cy="39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7922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63D4-3D75-F283-90EE-DB03E1AE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r>
              <a:rPr lang="en-IN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CEF8-8A20-351A-40E7-EC52D74E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178AC-F39C-6F3B-4D80-7A8BFAFC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85" y="2036359"/>
            <a:ext cx="10485229" cy="39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766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B2B1-AB94-041D-06C4-54C81868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– Install AWS CLI and Configure (Optional, if not already done)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EB45A-5D93-8C32-4735-FC277FDCA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will normally use </a:t>
            </a:r>
            <a:r>
              <a:rPr lang="en-IN" b="1" dirty="0" err="1"/>
              <a:t>eksctl</a:t>
            </a:r>
            <a:r>
              <a:rPr lang="en-IN" dirty="0"/>
              <a:t> to connect to AWS EKS, but since we can also connect through the </a:t>
            </a:r>
            <a:r>
              <a:rPr lang="en-IN" b="1" dirty="0"/>
              <a:t>AWS CLI</a:t>
            </a:r>
            <a:r>
              <a:rPr lang="en-IN" dirty="0"/>
              <a:t>, we shall study this option also.</a:t>
            </a:r>
          </a:p>
        </p:txBody>
      </p:sp>
    </p:spTree>
    <p:extLst>
      <p:ext uri="{BB962C8B-B14F-4D97-AF65-F5344CB8AC3E}">
        <p14:creationId xmlns:p14="http://schemas.microsoft.com/office/powerpoint/2010/main" val="38855617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210B-49A6-A141-004B-D908ACD1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AWS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95D7-0606-8BC9-A28B-4F550832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(</a:t>
            </a:r>
            <a:r>
              <a:rPr lang="en-IN" dirty="0">
                <a:hlinkClick r:id="rId2"/>
              </a:rPr>
              <a:t>https://aws.amazon.com/cli/</a:t>
            </a:r>
            <a:r>
              <a:rPr lang="en-IN" dirty="0"/>
              <a:t>) and install AWS CLI </a:t>
            </a:r>
          </a:p>
          <a:p>
            <a:r>
              <a:rPr lang="en-IN" dirty="0"/>
              <a:t>Check version in command prompt: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Access Key for a </a:t>
            </a:r>
            <a:r>
              <a:rPr lang="en-IN" b="1" dirty="0"/>
              <a:t>non-root</a:t>
            </a:r>
            <a:r>
              <a:rPr lang="en-IN" dirty="0"/>
              <a:t> user in IAM Console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2F34C-C738-20A2-CD76-8F84C538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42" y="2835940"/>
            <a:ext cx="8906454" cy="106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81B23E-4064-5EF1-5AAE-CC88DE42E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00" y="4419503"/>
            <a:ext cx="8744399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54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A289-8833-6BBA-F1FF-13EA1AB5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 the Access Key Id and Secret Access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C2C7-FCCF-237F-730D-A0AA1CD8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download/copy-paste or download the CSV – They will not be shown again for this key</a:t>
            </a:r>
          </a:p>
          <a:p>
            <a:r>
              <a:rPr lang="en-IN" dirty="0"/>
              <a:t>Back to command prompt to configure the CLI using these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028E7-2642-133A-9602-BEB5EE88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94" y="3597570"/>
            <a:ext cx="9343412" cy="17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83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81D0-3456-A46B-85FD-9365905C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2F801-C602-2681-C529-5C761E603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a command such as </a:t>
            </a:r>
            <a:r>
              <a:rPr lang="en-IN" i="1" dirty="0" err="1"/>
              <a:t>aws</a:t>
            </a:r>
            <a:r>
              <a:rPr lang="en-IN" i="1" dirty="0"/>
              <a:t> </a:t>
            </a:r>
            <a:r>
              <a:rPr lang="en-IN" i="1" dirty="0" err="1"/>
              <a:t>iam</a:t>
            </a:r>
            <a:r>
              <a:rPr lang="en-IN" i="1" dirty="0"/>
              <a:t> list-users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AF551-AFF2-58F5-0E1B-9667E7F7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64" y="2362144"/>
            <a:ext cx="6676367" cy="31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BEE81-5655-8251-D1FD-D1B21C81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</a:t>
            </a:r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E8B9B-B336-8F0B-E63A-596998908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540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2AA8-0AF5-9EB0-12D0-10AB4B5D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Installing </a:t>
            </a:r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B276-906A-4772-2D4D-892811E39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hlinkClick r:id="rId2"/>
              </a:rPr>
              <a:t>https://docs.aws.amazon.com/eks/latest/userguide/eksctl.html</a:t>
            </a:r>
            <a:endParaRPr lang="en-IN" dirty="0"/>
          </a:p>
          <a:p>
            <a:endParaRPr lang="en-IN" dirty="0"/>
          </a:p>
          <a:p>
            <a:r>
              <a:rPr lang="en-IN" dirty="0"/>
              <a:t>First install </a:t>
            </a:r>
            <a:r>
              <a:rPr lang="en-IN" b="1" dirty="0"/>
              <a:t>chocolatey</a:t>
            </a:r>
          </a:p>
          <a:p>
            <a:r>
              <a:rPr lang="en-IN" dirty="0"/>
              <a:t>(In PowerShell opened in admin mode, run the command </a:t>
            </a:r>
          </a:p>
          <a:p>
            <a:pPr lvl="1"/>
            <a:r>
              <a:rPr lang="en-IN" b="1" dirty="0"/>
              <a:t>Set-</a:t>
            </a:r>
            <a:r>
              <a:rPr lang="en-IN" b="1" dirty="0" err="1"/>
              <a:t>ExecutionPolicy</a:t>
            </a:r>
            <a:r>
              <a:rPr lang="en-IN" b="1" dirty="0"/>
              <a:t> Bypass -Scope Process -Force; [</a:t>
            </a:r>
            <a:r>
              <a:rPr lang="en-IN" b="1" dirty="0" err="1"/>
              <a:t>System.Net.ServicePointManager</a:t>
            </a:r>
            <a:r>
              <a:rPr lang="en-IN" b="1" dirty="0"/>
              <a:t>]::</a:t>
            </a:r>
            <a:r>
              <a:rPr lang="en-IN" b="1" dirty="0" err="1"/>
              <a:t>SecurityProtocol</a:t>
            </a:r>
            <a:r>
              <a:rPr lang="en-IN" b="1" dirty="0"/>
              <a:t> = [</a:t>
            </a:r>
            <a:r>
              <a:rPr lang="en-IN" b="1" dirty="0" err="1"/>
              <a:t>System.Net.ServicePointManager</a:t>
            </a:r>
            <a:r>
              <a:rPr lang="en-IN" b="1" dirty="0"/>
              <a:t>]::</a:t>
            </a:r>
            <a:r>
              <a:rPr lang="en-IN" b="1" dirty="0" err="1"/>
              <a:t>SecurityProtocol</a:t>
            </a:r>
            <a:r>
              <a:rPr lang="en-IN" b="1" dirty="0"/>
              <a:t> -</a:t>
            </a:r>
            <a:r>
              <a:rPr lang="en-IN" b="1" dirty="0" err="1"/>
              <a:t>bor</a:t>
            </a:r>
            <a:r>
              <a:rPr lang="en-IN" b="1" dirty="0"/>
              <a:t> 3072; </a:t>
            </a:r>
            <a:r>
              <a:rPr lang="en-IN" b="1" dirty="0" err="1"/>
              <a:t>iex</a:t>
            </a:r>
            <a:r>
              <a:rPr lang="en-IN" b="1" dirty="0"/>
              <a:t> ((New-Object </a:t>
            </a:r>
            <a:r>
              <a:rPr lang="en-IN" b="1" dirty="0" err="1"/>
              <a:t>System.Net.WebClient</a:t>
            </a:r>
            <a:r>
              <a:rPr lang="en-IN" b="1" dirty="0"/>
              <a:t>).</a:t>
            </a:r>
            <a:r>
              <a:rPr lang="en-IN" b="1" dirty="0" err="1"/>
              <a:t>DownloadString</a:t>
            </a:r>
            <a:r>
              <a:rPr lang="en-IN" b="1" dirty="0"/>
              <a:t>('https://community.chocolatey.org/install.ps1’))</a:t>
            </a:r>
          </a:p>
          <a:p>
            <a:pPr lvl="1"/>
            <a:r>
              <a:rPr lang="en-IN" dirty="0"/>
              <a:t>Take a look at the </a:t>
            </a:r>
            <a:r>
              <a:rPr lang="en-IN" i="1" dirty="0"/>
              <a:t>Get-Execution-Policy </a:t>
            </a:r>
            <a:r>
              <a:rPr lang="en-IN" dirty="0"/>
              <a:t>related help on the same page above)</a:t>
            </a:r>
          </a:p>
        </p:txBody>
      </p:sp>
    </p:spTree>
    <p:extLst>
      <p:ext uri="{BB962C8B-B14F-4D97-AF65-F5344CB8AC3E}">
        <p14:creationId xmlns:p14="http://schemas.microsoft.com/office/powerpoint/2010/main" val="37454504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51065-1E36-A89C-FE44-2AF2BB35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EKS Cluster using </a:t>
            </a:r>
            <a:r>
              <a:rPr lang="en-IN" dirty="0" err="1"/>
              <a:t>eksctl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F4943-E07C-BD08-9B14-C83D04F44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9218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7B18-67A2-E163-C203-CEB430B6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Cluster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CE91-3EA5-900A-F1B5-9A5D83163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PowerShell admin,</a:t>
            </a:r>
          </a:p>
          <a:p>
            <a:r>
              <a:rPr lang="en-IN" b="1" dirty="0" err="1"/>
              <a:t>eksctl</a:t>
            </a:r>
            <a:r>
              <a:rPr lang="en-IN" b="1" dirty="0"/>
              <a:t> create cluster --name </a:t>
            </a:r>
            <a:r>
              <a:rPr lang="en-IN" b="1" dirty="0" err="1"/>
              <a:t>eksctl</a:t>
            </a:r>
            <a:r>
              <a:rPr lang="en-IN" b="1" dirty="0"/>
              <a:t>-test --</a:t>
            </a:r>
            <a:r>
              <a:rPr lang="en-IN" b="1" dirty="0" err="1"/>
              <a:t>nodegroup</a:t>
            </a:r>
            <a:r>
              <a:rPr lang="en-IN" b="1" dirty="0"/>
              <a:t>-name ng-default --node-type t3.micro --nodes 2</a:t>
            </a:r>
            <a:r>
              <a:rPr lang="en-IN" dirty="0"/>
              <a:t> </a:t>
            </a:r>
            <a:endParaRPr lang="en-IN" b="1" dirty="0"/>
          </a:p>
          <a:p>
            <a:r>
              <a:rPr lang="en-IN" b="1" dirty="0"/>
              <a:t>Warning: Takes 5-10 minutes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0CC51-9F60-18A6-FAEF-BC61098C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3891550"/>
            <a:ext cx="11995766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652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7B18-67A2-E163-C203-CEB430B6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yaml</a:t>
            </a:r>
            <a:r>
              <a:rPr lang="en-IN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CE91-3EA5-900A-F1B5-9A5D83163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if we want to run the </a:t>
            </a:r>
            <a:r>
              <a:rPr lang="en-IN" dirty="0" err="1"/>
              <a:t>eksctl</a:t>
            </a:r>
            <a:r>
              <a:rPr lang="en-IN" dirty="0"/>
              <a:t> commands, but do not wish to type the whole command on the command line/</a:t>
            </a:r>
            <a:r>
              <a:rPr lang="en-IN" dirty="0" err="1"/>
              <a:t>powershell</a:t>
            </a:r>
            <a:r>
              <a:rPr lang="en-IN" dirty="0"/>
              <a:t>?</a:t>
            </a:r>
          </a:p>
          <a:p>
            <a:r>
              <a:rPr lang="en-IN" dirty="0"/>
              <a:t>We can use a </a:t>
            </a:r>
            <a:r>
              <a:rPr lang="en-IN" dirty="0" err="1"/>
              <a:t>yaml</a:t>
            </a:r>
            <a:r>
              <a:rPr lang="en-IN" dirty="0"/>
              <a:t> file for configurations</a:t>
            </a:r>
          </a:p>
          <a:p>
            <a:r>
              <a:rPr lang="en-IN" dirty="0"/>
              <a:t>Example: </a:t>
            </a:r>
            <a:r>
              <a:rPr lang="en-IN" b="1" dirty="0" err="1"/>
              <a:t>eksctl</a:t>
            </a:r>
            <a:r>
              <a:rPr lang="en-IN" b="1" dirty="0"/>
              <a:t> create </a:t>
            </a:r>
            <a:r>
              <a:rPr lang="en-IN" b="1" dirty="0" err="1"/>
              <a:t>nodegroup</a:t>
            </a:r>
            <a:r>
              <a:rPr lang="en-IN" b="1" dirty="0"/>
              <a:t> --config-file=</a:t>
            </a:r>
            <a:r>
              <a:rPr lang="en-IN" b="1" dirty="0" err="1"/>
              <a:t>eksctl</a:t>
            </a:r>
            <a:r>
              <a:rPr lang="en-IN" b="1" dirty="0"/>
              <a:t>-create-</a:t>
            </a:r>
            <a:r>
              <a:rPr lang="en-IN" b="1" dirty="0" err="1"/>
              <a:t>ng.yaml</a:t>
            </a:r>
            <a:endParaRPr lang="en-IN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will not discuss </a:t>
            </a:r>
            <a:r>
              <a:rPr lang="en-IN" dirty="0" err="1"/>
              <a:t>nodegroups</a:t>
            </a:r>
            <a:r>
              <a:rPr lang="en-IN" dirty="0"/>
              <a:t> – They are an AWS-specific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646FE-1532-24DF-8B52-E3D81368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725701" cy="14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CBE0-B191-8F7E-12FB-472EF459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Pod is 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0010-225C-18FA-58A9-35C04656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pod cannot be changed when it is running, hence it is </a:t>
            </a:r>
            <a:r>
              <a:rPr lang="en-IN" b="1" dirty="0"/>
              <a:t>immutable</a:t>
            </a:r>
            <a:endParaRPr lang="en-IN" dirty="0"/>
          </a:p>
          <a:p>
            <a:r>
              <a:rPr lang="en-IN" dirty="0"/>
              <a:t>This is because a container is immutable and a pod encapsulates a container</a:t>
            </a:r>
          </a:p>
        </p:txBody>
      </p:sp>
    </p:spTree>
    <p:extLst>
      <p:ext uri="{BB962C8B-B14F-4D97-AF65-F5344CB8AC3E}">
        <p14:creationId xmlns:p14="http://schemas.microsoft.com/office/powerpoint/2010/main" val="13580818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7B18-67A2-E163-C203-CEB430B6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r>
              <a:rPr lang="en-IN" dirty="0"/>
              <a:t>-create-</a:t>
            </a:r>
            <a:r>
              <a:rPr lang="en-IN" dirty="0" err="1"/>
              <a:t>ng.yaml</a:t>
            </a:r>
            <a:r>
              <a:rPr lang="en-IN" dirty="0"/>
              <a:t> file (</a:t>
            </a:r>
            <a:r>
              <a:rPr lang="fr-FR" dirty="0"/>
              <a:t>C:\lectures\CDAC\Cloud\kubernetes)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CE91-3EA5-900A-F1B5-9A5D83163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b="1" dirty="0"/>
              <a:t>--- </a:t>
            </a:r>
          </a:p>
          <a:p>
            <a:r>
              <a:rPr lang="en-IN" b="1" dirty="0" err="1"/>
              <a:t>apiVersion</a:t>
            </a:r>
            <a:r>
              <a:rPr lang="en-IN" b="1" dirty="0"/>
              <a:t>: eksctl.io/v1alpha5</a:t>
            </a:r>
          </a:p>
          <a:p>
            <a:r>
              <a:rPr lang="en-IN" b="1" dirty="0"/>
              <a:t>kind: </a:t>
            </a:r>
            <a:r>
              <a:rPr lang="en-IN" b="1" dirty="0" err="1"/>
              <a:t>ClusterConfig</a:t>
            </a:r>
            <a:endParaRPr lang="en-IN" b="1" dirty="0"/>
          </a:p>
          <a:p>
            <a:endParaRPr lang="en-IN" b="1" dirty="0"/>
          </a:p>
          <a:p>
            <a:r>
              <a:rPr lang="en-IN" b="1" dirty="0"/>
              <a:t>metadata:</a:t>
            </a:r>
          </a:p>
          <a:p>
            <a:r>
              <a:rPr lang="en-IN" b="1" dirty="0"/>
              <a:t>  name: </a:t>
            </a:r>
            <a:r>
              <a:rPr lang="en-IN" b="1" dirty="0" err="1"/>
              <a:t>eksctl</a:t>
            </a:r>
            <a:r>
              <a:rPr lang="en-IN" b="1" dirty="0"/>
              <a:t>-test</a:t>
            </a:r>
          </a:p>
          <a:p>
            <a:r>
              <a:rPr lang="en-IN" b="1" dirty="0"/>
              <a:t>  region: us-west-2</a:t>
            </a:r>
          </a:p>
          <a:p>
            <a:endParaRPr lang="en-IN" b="1" dirty="0"/>
          </a:p>
          <a:p>
            <a:r>
              <a:rPr lang="en-IN" b="1" dirty="0" err="1"/>
              <a:t>nodeGroups</a:t>
            </a:r>
            <a:r>
              <a:rPr lang="en-IN" b="1" dirty="0"/>
              <a:t>:</a:t>
            </a:r>
          </a:p>
          <a:p>
            <a:r>
              <a:rPr lang="en-IN" b="1" dirty="0"/>
              <a:t>  - name: ng1-public</a:t>
            </a:r>
          </a:p>
          <a:p>
            <a:r>
              <a:rPr lang="en-IN" b="1" dirty="0"/>
              <a:t>    </a:t>
            </a:r>
            <a:r>
              <a:rPr lang="en-IN" b="1" dirty="0" err="1"/>
              <a:t>instanceType</a:t>
            </a:r>
            <a:r>
              <a:rPr lang="en-IN" b="1" dirty="0"/>
              <a:t>: t3.micro</a:t>
            </a:r>
          </a:p>
          <a:p>
            <a:r>
              <a:rPr lang="en-IN" b="1" dirty="0"/>
              <a:t>    </a:t>
            </a:r>
            <a:r>
              <a:rPr lang="en-IN" b="1" dirty="0" err="1"/>
              <a:t>desiredCapacity</a:t>
            </a:r>
            <a:r>
              <a:rPr lang="en-IN" b="1" dirty="0"/>
              <a:t>: 2</a:t>
            </a:r>
          </a:p>
          <a:p>
            <a:r>
              <a:rPr lang="en-IN" b="1" dirty="0"/>
              <a:t>  </a:t>
            </a:r>
          </a:p>
          <a:p>
            <a:r>
              <a:rPr lang="en-IN" b="1" dirty="0" err="1"/>
              <a:t>managedNodeGroups</a:t>
            </a:r>
            <a:r>
              <a:rPr lang="en-IN" b="1" dirty="0"/>
              <a:t>:</a:t>
            </a:r>
          </a:p>
          <a:p>
            <a:r>
              <a:rPr lang="en-IN" b="1" dirty="0"/>
              <a:t>  - name: ng2-managed</a:t>
            </a:r>
          </a:p>
          <a:p>
            <a:r>
              <a:rPr lang="en-IN" b="1" dirty="0"/>
              <a:t>    </a:t>
            </a:r>
            <a:r>
              <a:rPr lang="en-IN" b="1" dirty="0" err="1"/>
              <a:t>instanceType</a:t>
            </a:r>
            <a:r>
              <a:rPr lang="en-IN" b="1" dirty="0"/>
              <a:t>: t3.micro</a:t>
            </a:r>
          </a:p>
          <a:p>
            <a:r>
              <a:rPr lang="en-IN" b="1" dirty="0"/>
              <a:t>    </a:t>
            </a:r>
            <a:r>
              <a:rPr lang="en-IN" b="1" dirty="0" err="1"/>
              <a:t>minSize</a:t>
            </a:r>
            <a:r>
              <a:rPr lang="en-IN" b="1" dirty="0"/>
              <a:t>: 1</a:t>
            </a:r>
          </a:p>
          <a:p>
            <a:r>
              <a:rPr lang="en-IN" b="1" dirty="0"/>
              <a:t>    </a:t>
            </a:r>
            <a:r>
              <a:rPr lang="en-IN" b="1" dirty="0" err="1"/>
              <a:t>maxSize</a:t>
            </a:r>
            <a:r>
              <a:rPr lang="en-IN" b="1" dirty="0"/>
              <a:t>: 3</a:t>
            </a:r>
          </a:p>
          <a:p>
            <a:r>
              <a:rPr lang="en-IN" b="1" dirty="0"/>
              <a:t>    </a:t>
            </a:r>
            <a:r>
              <a:rPr lang="en-IN" b="1" dirty="0" err="1"/>
              <a:t>desiredCapacity</a:t>
            </a:r>
            <a:r>
              <a:rPr lang="en-IN" b="1" dirty="0"/>
              <a:t>: 2 </a:t>
            </a:r>
          </a:p>
        </p:txBody>
      </p:sp>
    </p:spTree>
    <p:extLst>
      <p:ext uri="{BB962C8B-B14F-4D97-AF65-F5344CB8AC3E}">
        <p14:creationId xmlns:p14="http://schemas.microsoft.com/office/powerpoint/2010/main" val="9453781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D875-A26A-C80F-E0D3-DD418358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verify the creation?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7E72-D3B6-0816-F447-4FD3415CC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AWS browser window, go to CloudFormation -&gt; Stacks</a:t>
            </a:r>
          </a:p>
          <a:p>
            <a:r>
              <a:rPr lang="en-IN" dirty="0"/>
              <a:t>Make sure your region is the same as the region in which the Kubernetes cluster was created (view the log of the command in </a:t>
            </a:r>
            <a:r>
              <a:rPr lang="en-IN" dirty="0" err="1"/>
              <a:t>Powershell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BADA9-C058-DBFF-17D3-F7F9C66EF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63" y="3849832"/>
            <a:ext cx="3194214" cy="199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5F9A8-C69D-FEBD-ED8F-A9F8BCDE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40" y="3234252"/>
            <a:ext cx="6240280" cy="30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77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48A88-9FAF-B5A1-481F-55D224A5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34BF-0D38-8275-0132-D08950E9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eksctl</a:t>
            </a:r>
            <a:r>
              <a:rPr lang="en-US" dirty="0"/>
              <a:t> get </a:t>
            </a:r>
            <a:r>
              <a:rPr lang="en-US" dirty="0" err="1"/>
              <a:t>nodegroup</a:t>
            </a:r>
            <a:r>
              <a:rPr lang="en-US" dirty="0"/>
              <a:t> --cluster=</a:t>
            </a:r>
            <a:r>
              <a:rPr lang="en-US" dirty="0" err="1"/>
              <a:t>eksctl</a:t>
            </a:r>
            <a:r>
              <a:rPr lang="en-US" dirty="0"/>
              <a:t>-test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10846-6A93-EBA4-BED1-8A872D10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5" y="2605991"/>
            <a:ext cx="10706650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884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BE7E-D2AF-B569-7710-7D4BC2AC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Cluster using a </a:t>
            </a:r>
            <a:r>
              <a:rPr lang="en-IN" dirty="0" err="1"/>
              <a:t>yaml</a:t>
            </a:r>
            <a:r>
              <a:rPr lang="en-IN" dirty="0"/>
              <a:t> file, instead of adding parameters on the command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3683-4392-E069-CFF7-52D6E8B7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eksctl</a:t>
            </a:r>
            <a:r>
              <a:rPr lang="en-IN" dirty="0"/>
              <a:t> create cluster --config-file=</a:t>
            </a:r>
            <a:r>
              <a:rPr lang="en-IN" dirty="0" err="1"/>
              <a:t>eksctl-create.cluster.yaml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29740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BE7E-D2AF-B569-7710-7D4BC2AC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3683-4392-E069-CFF7-52D6E8B7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get cluster information: </a:t>
            </a:r>
            <a:r>
              <a:rPr lang="en-IN" b="1" dirty="0" err="1"/>
              <a:t>eksctl</a:t>
            </a:r>
            <a:r>
              <a:rPr lang="en-IN" b="1" dirty="0"/>
              <a:t> get cluster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Delete cluster: </a:t>
            </a:r>
            <a:r>
              <a:rPr lang="en-IN" b="1" dirty="0" err="1"/>
              <a:t>eksctl</a:t>
            </a:r>
            <a:r>
              <a:rPr lang="en-IN" b="1" dirty="0"/>
              <a:t> delete cluster --name=</a:t>
            </a:r>
            <a:r>
              <a:rPr lang="en-IN" b="1" dirty="0" err="1"/>
              <a:t>eksctl</a:t>
            </a:r>
            <a:r>
              <a:rPr lang="en-IN" b="1" dirty="0"/>
              <a:t>-test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6DE3A-EE9A-1331-3F07-9D97173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16" y="2450401"/>
            <a:ext cx="6140766" cy="8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96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A4D9-FB18-DAC9-3028-D29D7C59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Deploying a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8AC5B-8C55-538B-2AF9-955FF845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First create a </a:t>
            </a:r>
            <a:r>
              <a:rPr lang="en-IN" b="1" dirty="0"/>
              <a:t>namespace</a:t>
            </a:r>
            <a:r>
              <a:rPr lang="en-IN" dirty="0"/>
              <a:t>: </a:t>
            </a:r>
            <a:r>
              <a:rPr lang="en-IN" b="1" dirty="0" err="1"/>
              <a:t>kubectl</a:t>
            </a:r>
            <a:r>
              <a:rPr lang="en-IN" b="1" dirty="0"/>
              <a:t> create namespace </a:t>
            </a:r>
            <a:r>
              <a:rPr lang="en-IN" b="1" dirty="0" err="1"/>
              <a:t>eks</a:t>
            </a:r>
            <a:r>
              <a:rPr lang="en-IN" b="1" dirty="0"/>
              <a:t>-sample-app</a:t>
            </a:r>
          </a:p>
          <a:p>
            <a:pPr lvl="1"/>
            <a:r>
              <a:rPr lang="en-IN" dirty="0"/>
              <a:t>A namespace allows us to group resources in Kubernetes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Create pods: </a:t>
            </a:r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r>
              <a:rPr lang="en-US" dirty="0"/>
              <a:t> and then verify using </a:t>
            </a:r>
            <a:r>
              <a:rPr lang="en-US" b="1" dirty="0" err="1"/>
              <a:t>kubectl</a:t>
            </a:r>
            <a:r>
              <a:rPr lang="en-US" b="1" dirty="0"/>
              <a:t> get pods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Note: </a:t>
            </a:r>
            <a:r>
              <a:rPr lang="en-US" b="1" dirty="0" err="1"/>
              <a:t>eksctl</a:t>
            </a:r>
            <a:r>
              <a:rPr lang="en-US" b="1" dirty="0"/>
              <a:t> is only for cluster management. For other commands, we need to use </a:t>
            </a:r>
            <a:r>
              <a:rPr lang="en-US" b="1" dirty="0" err="1"/>
              <a:t>kubectl</a:t>
            </a:r>
            <a:r>
              <a:rPr lang="en-US" b="1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EA0AC-2FE1-8791-EA3C-60721D8B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6" y="2558245"/>
            <a:ext cx="10435120" cy="61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892E0-9FE0-7DE3-3E10-2D40E177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13" y="3764988"/>
            <a:ext cx="9525490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272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6383-48A7-F964-3424-65D470A9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ED11-8167-06DE-F284-719CAC57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try the steps we tried in local Kubernetes cluster now on AWS Kubernetes cluster</a:t>
            </a:r>
          </a:p>
          <a:p>
            <a:r>
              <a:rPr lang="en-IN" dirty="0"/>
              <a:t>In the end, remember to delete the cluster!</a:t>
            </a:r>
          </a:p>
          <a:p>
            <a:r>
              <a:rPr lang="en-IN" b="1" dirty="0" err="1"/>
              <a:t>eksctl</a:t>
            </a:r>
            <a:r>
              <a:rPr lang="en-IN" b="1" dirty="0"/>
              <a:t> delete cluster --name=</a:t>
            </a:r>
            <a:r>
              <a:rPr lang="en-IN" b="1" dirty="0" err="1"/>
              <a:t>eksctl</a:t>
            </a:r>
            <a:r>
              <a:rPr lang="en-IN" b="1" dirty="0"/>
              <a:t>-test</a:t>
            </a:r>
          </a:p>
        </p:txBody>
      </p:sp>
    </p:spTree>
    <p:extLst>
      <p:ext uri="{BB962C8B-B14F-4D97-AF65-F5344CB8AC3E}">
        <p14:creationId xmlns:p14="http://schemas.microsoft.com/office/powerpoint/2010/main" val="301870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B4D6-3AE6-7E4A-F7D7-957B4AAB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7EA7-4AD9-FCD4-B310-98F4A5F0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Initial state – A container is running inside a pod on a 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30695-572D-3EE1-4498-0618053945EE}"/>
              </a:ext>
            </a:extLst>
          </p:cNvPr>
          <p:cNvSpPr txBox="1"/>
          <p:nvPr/>
        </p:nvSpPr>
        <p:spPr>
          <a:xfrm>
            <a:off x="1489754" y="2744301"/>
            <a:ext cx="9051532" cy="3077766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Node</a:t>
            </a:r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BDEE9-0113-F87A-3896-F9873E51437A}"/>
              </a:ext>
            </a:extLst>
          </p:cNvPr>
          <p:cNvSpPr txBox="1"/>
          <p:nvPr/>
        </p:nvSpPr>
        <p:spPr>
          <a:xfrm>
            <a:off x="1797977" y="3075003"/>
            <a:ext cx="1900719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Pod </a:t>
            </a:r>
          </a:p>
          <a:p>
            <a:pPr algn="ctr"/>
            <a:r>
              <a:rPr lang="en-IN" sz="1600" b="1" dirty="0"/>
              <a:t>IP address a:b:c:d</a:t>
            </a:r>
          </a:p>
          <a:p>
            <a:pPr algn="ctr"/>
            <a:endParaRPr lang="en-IN" sz="1600" b="1" dirty="0"/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A5B65-9F57-A0CF-4CA6-227DDF780F0D}"/>
              </a:ext>
            </a:extLst>
          </p:cNvPr>
          <p:cNvSpPr txBox="1"/>
          <p:nvPr/>
        </p:nvSpPr>
        <p:spPr>
          <a:xfrm>
            <a:off x="2162709" y="3832017"/>
            <a:ext cx="117125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Container </a:t>
            </a:r>
          </a:p>
        </p:txBody>
      </p:sp>
    </p:spTree>
    <p:extLst>
      <p:ext uri="{BB962C8B-B14F-4D97-AF65-F5344CB8AC3E}">
        <p14:creationId xmlns:p14="http://schemas.microsoft.com/office/powerpoint/2010/main" val="219972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B4D6-3AE6-7E4A-F7D7-957B4AAB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Pod Scaling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7EA7-4AD9-FCD4-B310-98F4A5F0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Need to scale up – A new pod comes up with an identical container</a:t>
            </a:r>
          </a:p>
          <a:p>
            <a:r>
              <a:rPr lang="en-IN" dirty="0"/>
              <a:t>Now two pods are running with identical containers on two different IP addresses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30695-572D-3EE1-4498-0618053945EE}"/>
              </a:ext>
            </a:extLst>
          </p:cNvPr>
          <p:cNvSpPr txBox="1"/>
          <p:nvPr/>
        </p:nvSpPr>
        <p:spPr>
          <a:xfrm>
            <a:off x="1489754" y="3309379"/>
            <a:ext cx="9051532" cy="3077766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endParaRPr lang="en-IN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endParaRPr lang="en-IN" sz="2000" b="1" dirty="0"/>
          </a:p>
          <a:p>
            <a:pPr algn="ctr"/>
            <a:r>
              <a:rPr lang="en-IN" sz="2000" b="1" dirty="0"/>
              <a:t>Node</a:t>
            </a:r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BDEE9-0113-F87A-3896-F9873E51437A}"/>
              </a:ext>
            </a:extLst>
          </p:cNvPr>
          <p:cNvSpPr txBox="1"/>
          <p:nvPr/>
        </p:nvSpPr>
        <p:spPr>
          <a:xfrm>
            <a:off x="1797977" y="3640081"/>
            <a:ext cx="1900719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Pod </a:t>
            </a:r>
          </a:p>
          <a:p>
            <a:pPr algn="ctr"/>
            <a:r>
              <a:rPr lang="en-IN" sz="1600" b="1" dirty="0"/>
              <a:t>IP address a:b:c:d</a:t>
            </a:r>
          </a:p>
          <a:p>
            <a:pPr algn="ctr"/>
            <a:endParaRPr lang="en-IN" sz="1600" b="1" dirty="0"/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A5B65-9F57-A0CF-4CA6-227DDF780F0D}"/>
              </a:ext>
            </a:extLst>
          </p:cNvPr>
          <p:cNvSpPr txBox="1"/>
          <p:nvPr/>
        </p:nvSpPr>
        <p:spPr>
          <a:xfrm>
            <a:off x="2162709" y="4397095"/>
            <a:ext cx="117125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Container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D7E0-97B3-7554-9FBE-982031A49BC6}"/>
              </a:ext>
            </a:extLst>
          </p:cNvPr>
          <p:cNvSpPr txBox="1"/>
          <p:nvPr/>
        </p:nvSpPr>
        <p:spPr>
          <a:xfrm>
            <a:off x="3985517" y="3640081"/>
            <a:ext cx="1900719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Pod </a:t>
            </a:r>
          </a:p>
          <a:p>
            <a:pPr algn="ctr"/>
            <a:r>
              <a:rPr lang="en-IN" sz="1600" b="1" dirty="0"/>
              <a:t>IP address p:q:r:s</a:t>
            </a:r>
          </a:p>
          <a:p>
            <a:pPr algn="ctr"/>
            <a:endParaRPr lang="en-IN" sz="1600" b="1" dirty="0"/>
          </a:p>
          <a:p>
            <a:pPr algn="ctr"/>
            <a:endParaRPr lang="en-IN" b="1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AE1C7-D6C4-CAA1-6E53-FBB66EEA65ED}"/>
              </a:ext>
            </a:extLst>
          </p:cNvPr>
          <p:cNvSpPr txBox="1"/>
          <p:nvPr/>
        </p:nvSpPr>
        <p:spPr>
          <a:xfrm>
            <a:off x="4350249" y="4397095"/>
            <a:ext cx="1171254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Container </a:t>
            </a:r>
          </a:p>
        </p:txBody>
      </p:sp>
    </p:spTree>
    <p:extLst>
      <p:ext uri="{BB962C8B-B14F-4D97-AF65-F5344CB8AC3E}">
        <p14:creationId xmlns:p14="http://schemas.microsoft.com/office/powerpoint/2010/main" val="193044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F35D-EA02-144F-F9B8-9B186256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A8AE-55BC-2C60-B359-1CA9E713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A6A2C2-D252-C0CE-C76C-5A520D1E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83" y="1973765"/>
            <a:ext cx="8170975" cy="42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CE5D1A-DB77-C8BE-27AC-0FE8869A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Multi-container Pods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DE914C-3420-1C29-F785-4B754CEF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pod can have multiple containers under one condition – the containers must be </a:t>
            </a:r>
            <a:r>
              <a:rPr lang="en-IN" i="1" dirty="0"/>
              <a:t>different.</a:t>
            </a:r>
            <a:endParaRPr lang="en-IN" dirty="0"/>
          </a:p>
          <a:p>
            <a:r>
              <a:rPr lang="en-IN" dirty="0"/>
              <a:t>Example: A web application has a helper application to perform some key tasks.</a:t>
            </a:r>
          </a:p>
          <a:p>
            <a:r>
              <a:rPr lang="en-IN" dirty="0"/>
              <a:t>Now they can refer to each other as </a:t>
            </a:r>
            <a:r>
              <a:rPr lang="en-IN" i="1" dirty="0"/>
              <a:t>localhost</a:t>
            </a:r>
            <a:r>
              <a:rPr lang="en-IN" dirty="0"/>
              <a:t> and share storage space.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F06E5-BB5E-844C-B330-16F38B7F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99" y="1195615"/>
            <a:ext cx="6580736" cy="25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DC5A01-1A3C-DA46-0389-3B7CA6AD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and Deployment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CA8D6-E576-501A-0FAE-FFA14918D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27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B2D1-3D54-0F6C-4D2C-BEB6D421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DE1C-BC09-AC2B-93A3-77EA0A7A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Suppose we are running a web server</a:t>
            </a:r>
          </a:p>
          <a:p>
            <a:endParaRPr lang="en-IN" dirty="0"/>
          </a:p>
          <a:p>
            <a:r>
              <a:rPr lang="en-IN" dirty="0"/>
              <a:t>To make it highly available, we run another instance</a:t>
            </a:r>
          </a:p>
          <a:p>
            <a:pPr marL="0" indent="0">
              <a:buNone/>
            </a:pPr>
            <a:r>
              <a:rPr lang="en-IN" dirty="0"/>
              <a:t>		and so on …</a:t>
            </a:r>
          </a:p>
          <a:p>
            <a:r>
              <a:rPr lang="en-IN" dirty="0"/>
              <a:t>To manage this concept better, we use a </a:t>
            </a:r>
            <a:r>
              <a:rPr lang="en-IN" b="1" dirty="0" err="1"/>
              <a:t>replicaset</a:t>
            </a:r>
            <a:r>
              <a:rPr lang="en-IN" dirty="0"/>
              <a:t>, so that if one instance goes down, another one is automatically started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36882-1BCD-B387-3589-291A6802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98" y="1570206"/>
            <a:ext cx="2140060" cy="106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26F86-3F7C-AB53-5B0F-83A7E2B5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06" y="2771998"/>
            <a:ext cx="2711589" cy="1130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B60E9-978F-FEB9-4616-C11405A7D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33" y="4757494"/>
            <a:ext cx="3822896" cy="18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6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F878-F900-F433-CEF3-AD390D6C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–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4B97-2078-59E3-2854-F94A00A7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an instance goes down, </a:t>
            </a:r>
            <a:r>
              <a:rPr lang="en-IN" dirty="0" err="1"/>
              <a:t>replicaset</a:t>
            </a:r>
            <a:r>
              <a:rPr lang="en-IN" dirty="0"/>
              <a:t> will spin another one automatically</a:t>
            </a:r>
          </a:p>
          <a:p>
            <a:r>
              <a:rPr lang="en-IN" dirty="0"/>
              <a:t>Desired state of instances is restored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9F856-7CFD-473C-AEFD-C8FF8E7F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16" y="3181162"/>
            <a:ext cx="2706463" cy="2880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73A4A-BEFF-3098-F9DC-D37C7308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95" y="3181162"/>
            <a:ext cx="4004168" cy="3210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75885-1C20-BF1B-5A5E-0C0A1365B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79" y="3153854"/>
            <a:ext cx="3786028" cy="29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B2D1-3D54-0F6C-4D2C-BEB6D421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DE1C-BC09-AC2B-93A3-77EA0A7A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if we want to upgrade to version 1.17? </a:t>
            </a:r>
            <a:r>
              <a:rPr lang="en-IN" dirty="0" err="1"/>
              <a:t>Replicaset</a:t>
            </a:r>
            <a:r>
              <a:rPr lang="en-IN" dirty="0"/>
              <a:t> cannot help here</a:t>
            </a:r>
          </a:p>
          <a:p>
            <a:r>
              <a:rPr lang="en-IN" dirty="0"/>
              <a:t>We need </a:t>
            </a:r>
            <a:r>
              <a:rPr lang="en-IN" b="1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A9D8E-B9A4-2812-DC64-6BCAC8C1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096" y="2433178"/>
            <a:ext cx="5024968" cy="374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66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A73D-9D38-7477-27EA-9A83851D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- 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2775-9493-BBE9-0E67-B6FA6727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restores pods</a:t>
            </a:r>
          </a:p>
          <a:p>
            <a:r>
              <a:rPr lang="en-IN" dirty="0"/>
              <a:t>Deployment restores </a:t>
            </a:r>
            <a:r>
              <a:rPr lang="en-IN" dirty="0" err="1"/>
              <a:t>replicaset</a:t>
            </a:r>
            <a:r>
              <a:rPr lang="en-IN" dirty="0"/>
              <a:t> with running pods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24785-21BF-5129-3462-83FB450F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38" y="2910345"/>
            <a:ext cx="6686894" cy="37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04CF-9D44-B216-6CDA-E4074829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and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12F72-A94E-5701-770F-51BE029117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Suppose a </a:t>
            </a:r>
            <a:r>
              <a:rPr lang="en-IN" dirty="0" err="1"/>
              <a:t>replicaset</a:t>
            </a:r>
            <a:r>
              <a:rPr lang="en-IN" dirty="0"/>
              <a:t> goes bad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21188-C210-ACA5-7CCF-23E1719D57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Deployment will restore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6F329-4710-11BE-03C3-22D0730F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50" y="2706177"/>
            <a:ext cx="4846899" cy="2793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22C97-FB63-04FE-35E0-665B1BB6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03" y="2706177"/>
            <a:ext cx="4826747" cy="28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24B3-B92B-623E-D5EA-CF51AF0B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is all this linked?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F8E5-BFF7-68D8-FB10-34EADFC2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764B7-2946-BA4E-9532-3E382637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79" y="1385467"/>
            <a:ext cx="8898622" cy="51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the other part of the manifest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9A881-3A32-42B4-5703-FF5BE682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Deals with upgrades/version changes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Suppose we change from version 1.16 to 1.17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53199-21E8-E595-2308-A568F0D8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30" y="2378461"/>
            <a:ext cx="2241665" cy="1492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78AB3-6940-3968-8AE2-5572D4D01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234" y="4497566"/>
            <a:ext cx="1498677" cy="6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0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9A881-3A32-42B4-5703-FF5BE682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 new </a:t>
            </a:r>
            <a:r>
              <a:rPr lang="en-IN" dirty="0" err="1"/>
              <a:t>replicaset</a:t>
            </a:r>
            <a:r>
              <a:rPr lang="en-IN" dirty="0"/>
              <a:t> containing one pod for the new version will be created first</a:t>
            </a:r>
          </a:p>
          <a:p>
            <a:pPr lvl="1"/>
            <a:r>
              <a:rPr lang="en-IN" dirty="0"/>
              <a:t>So, 4 copies of the pod are running: 3 for the old version, 1 for the new version</a:t>
            </a:r>
          </a:p>
          <a:p>
            <a:pPr lvl="1"/>
            <a:r>
              <a:rPr lang="en-IN" dirty="0"/>
              <a:t>Why 1 for the new version? Because </a:t>
            </a:r>
            <a:r>
              <a:rPr lang="en-IN" dirty="0" err="1"/>
              <a:t>maxSurge</a:t>
            </a:r>
            <a:r>
              <a:rPr lang="en-IN" dirty="0"/>
              <a:t> says 1</a:t>
            </a:r>
          </a:p>
          <a:p>
            <a:pPr lvl="1"/>
            <a:r>
              <a:rPr lang="en-IN" dirty="0"/>
              <a:t>How long will this continue? 10 seconds – Why? </a:t>
            </a:r>
            <a:r>
              <a:rPr lang="en-IN" dirty="0" err="1"/>
              <a:t>minReadySeconds</a:t>
            </a:r>
            <a:r>
              <a:rPr lang="en-IN" dirty="0"/>
              <a:t> is set to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E6B1C-5B4F-7C64-8A1C-1EABABE1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46" y="1509505"/>
            <a:ext cx="6147116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4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3D52-5F9F-581C-AE1B-8BF8066B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Container Orchestration?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A4851-20B7-707C-4B86-41899101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Requirement</a:t>
            </a:r>
            <a:r>
              <a:rPr lang="en-US" dirty="0"/>
              <a:t>: We want 10 instances of </a:t>
            </a:r>
            <a:r>
              <a:rPr lang="en-US" b="1" dirty="0"/>
              <a:t>Microservice </a:t>
            </a:r>
            <a:r>
              <a:rPr lang="en-US" dirty="0"/>
              <a:t> (See next slide) A container, 15 instances of Microservice B container and ....</a:t>
            </a:r>
          </a:p>
          <a:p>
            <a:r>
              <a:rPr lang="en-US" dirty="0"/>
              <a:t>Typical Features:</a:t>
            </a:r>
          </a:p>
          <a:p>
            <a:pPr lvl="1"/>
            <a:r>
              <a:rPr lang="en-US" b="1" dirty="0"/>
              <a:t>Auto Scaling</a:t>
            </a:r>
            <a:r>
              <a:rPr lang="en-US" dirty="0"/>
              <a:t> - Scale containers based on demand</a:t>
            </a:r>
          </a:p>
          <a:p>
            <a:pPr lvl="1"/>
            <a:r>
              <a:rPr lang="en-US" b="1" dirty="0"/>
              <a:t>Service Discovery</a:t>
            </a:r>
            <a:r>
              <a:rPr lang="en-US" dirty="0"/>
              <a:t> - Help microservices find one another</a:t>
            </a:r>
          </a:p>
          <a:p>
            <a:pPr lvl="1"/>
            <a:r>
              <a:rPr lang="en-US" b="1" dirty="0"/>
              <a:t>Load Balancer</a:t>
            </a:r>
            <a:r>
              <a:rPr lang="en-US" dirty="0"/>
              <a:t> - Distribute load among multiple instances of a microservice</a:t>
            </a:r>
          </a:p>
          <a:p>
            <a:pPr lvl="1"/>
            <a:r>
              <a:rPr lang="en-US" b="1" dirty="0"/>
              <a:t>Self Healing</a:t>
            </a:r>
            <a:r>
              <a:rPr lang="en-US" dirty="0"/>
              <a:t> - Do health checks and replace failing instances</a:t>
            </a:r>
          </a:p>
          <a:p>
            <a:pPr lvl="1"/>
            <a:r>
              <a:rPr lang="en-US" b="1" dirty="0"/>
              <a:t>Zero Downtime Deployments</a:t>
            </a:r>
            <a:r>
              <a:rPr lang="en-US" dirty="0"/>
              <a:t> - Release new versions without downtime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2161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9A881-3A32-42B4-5703-FF5BE682A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10 seconds, if the new version pod is running fine, one of the old pods will be deleted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DF2440-5A8F-FCAE-66CD-8761D2B8C9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Then, a second new pod will come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B4284-5574-90E0-43D6-3ACB436E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50" y="1926994"/>
            <a:ext cx="3911801" cy="2260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D3DB2-43EF-EA98-1BE5-C803393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52" y="1888892"/>
            <a:ext cx="3683189" cy="22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51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9A881-3A32-42B4-5703-FF5BE682A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another 10 seconds, another old version pod will be deleted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DF2440-5A8F-FCAE-66CD-8761D2B8C9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Its place will be taken up by a new version pod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29C87-073A-7460-6537-F8D66619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27" y="1991632"/>
            <a:ext cx="3791145" cy="2184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7C4EC9-0C39-A25D-F752-B76F8FA3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79" y="1991632"/>
            <a:ext cx="394355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50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5466-0BC2-C7DE-0971-3DD3542E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Upgrade to a new version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9A881-3A32-42B4-5703-FF5BE682A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Finally, after another 10 seconds the last old pod will be removed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DF2440-5A8F-FCAE-66CD-8761D2B8C9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Now, we can delete the old </a:t>
            </a:r>
            <a:r>
              <a:rPr lang="en-IN" dirty="0" err="1"/>
              <a:t>replicaset</a:t>
            </a:r>
            <a:r>
              <a:rPr lang="en-IN" dirty="0"/>
              <a:t>, and it will get deleted</a:t>
            </a:r>
          </a:p>
          <a:p>
            <a:r>
              <a:rPr lang="en-IN" dirty="0"/>
              <a:t>But if we attempt to delete the new </a:t>
            </a:r>
            <a:r>
              <a:rPr lang="en-IN" dirty="0" err="1"/>
              <a:t>replicaset</a:t>
            </a:r>
            <a:r>
              <a:rPr lang="en-IN" dirty="0"/>
              <a:t>, it will be automatically restored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C4442-3A0C-B54A-EFEB-07D617AD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63" y="1991632"/>
            <a:ext cx="3683189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81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5EDD4-D739-A12F-7378-42E6F467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02610-FD90-7098-6AEC-FD57B4E16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641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Various Options (Individual, Cloud, Web)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F33A9-B3E8-764A-6E98-C32C1546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4" y="1912895"/>
            <a:ext cx="9487430" cy="38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8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63D3-AFCF-2911-10EA-18537E6A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Minikube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9E12-A927-CD7F-E48D-93C7157A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Usually in a production cluster setup you will have multiple master and worker nodes on separate machines.</a:t>
            </a:r>
          </a:p>
          <a:p>
            <a:r>
              <a:rPr lang="en-US" dirty="0"/>
              <a:t>But what if you want to test something on your local machine or try something out? Setting up the whole cluster would be difficult or even impossible.</a:t>
            </a:r>
          </a:p>
          <a:p>
            <a:r>
              <a:rPr lang="en-US" dirty="0" err="1"/>
              <a:t>Minikube</a:t>
            </a:r>
            <a:r>
              <a:rPr lang="en-US" dirty="0"/>
              <a:t> is a utility you can use to run Kubernetes (k8s) on your local machine. </a:t>
            </a:r>
          </a:p>
          <a:p>
            <a:r>
              <a:rPr lang="en-US" dirty="0"/>
              <a:t>It creates a single node cluster contained in a virtual machine (VM). </a:t>
            </a:r>
          </a:p>
          <a:p>
            <a:r>
              <a:rPr lang="en-US" dirty="0"/>
              <a:t>This cluster lets you demo Kubernetes operations without requiring the time and resource-consuming installation of full-blown K8s.</a:t>
            </a:r>
          </a:p>
          <a:p>
            <a:r>
              <a:rPr lang="en-US" dirty="0" err="1"/>
              <a:t>Kubectl</a:t>
            </a:r>
            <a:r>
              <a:rPr lang="en-US" dirty="0"/>
              <a:t>, the command line tool for Kubernetes, then enables the interaction with the cluster: to create pods, services and other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30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4C33-4C80-3450-123E-285F08C7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Simplest Option: Use Docker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2F336-0CEA-FFD4-F09A-75D37B18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Right click on Docker Desktop, select Kubernetes, Check Enable Kubernetes, Apply and Restart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16CDA-2AC7-BC07-9FBA-CCAF5B89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57" y="2845083"/>
            <a:ext cx="8344638" cy="33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7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</a:t>
            </a:r>
            <a:r>
              <a:rPr lang="en-IN" dirty="0" err="1"/>
              <a:t>kubectl</a:t>
            </a:r>
            <a:r>
              <a:rPr lang="en-IN" dirty="0"/>
              <a:t> utility (Works on any Kubernetes installation, Cloud-neutral also)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</a:t>
            </a:r>
            <a:r>
              <a:rPr lang="en-IN" dirty="0">
                <a:hlinkClick r:id="rId2"/>
              </a:rPr>
              <a:t>https://kubernetes.io/docs/tasks/tools/install-kubectl-windows/</a:t>
            </a:r>
            <a:endParaRPr lang="en-IN" dirty="0"/>
          </a:p>
          <a:p>
            <a:r>
              <a:rPr lang="en-IN" dirty="0"/>
              <a:t>Download kubectl.exe (</a:t>
            </a:r>
            <a:r>
              <a:rPr lang="en-IN" dirty="0">
                <a:hlinkClick r:id="rId3"/>
              </a:rPr>
              <a:t>https://dl.k8s.io/release/v1.24.0/bin/windows/amd64/kubectl.exe</a:t>
            </a:r>
            <a:r>
              <a:rPr lang="en-IN" dirty="0"/>
              <a:t>)</a:t>
            </a:r>
          </a:p>
          <a:p>
            <a:r>
              <a:rPr lang="en-IN" dirty="0"/>
              <a:t>Check version: </a:t>
            </a:r>
            <a:r>
              <a:rPr lang="en-IN" dirty="0" err="1"/>
              <a:t>kubectl</a:t>
            </a:r>
            <a:r>
              <a:rPr lang="en-IN" dirty="0"/>
              <a:t> version --client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AF058-A349-CC33-0B8E-63C58C5BD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4" y="4209942"/>
            <a:ext cx="11887811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35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Docker Desktop option did not work: Download and Install </a:t>
            </a:r>
            <a:r>
              <a:rPr lang="en-IN" dirty="0" err="1"/>
              <a:t>Minikube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https://minikube.sigs.k8s.io/docs/start/</a:t>
            </a:r>
            <a:r>
              <a:rPr lang="en-IN" dirty="0"/>
              <a:t> and </a:t>
            </a:r>
            <a:r>
              <a:rPr lang="en-IN" dirty="0">
                <a:hlinkClick r:id="rId3"/>
              </a:rPr>
              <a:t>https://storage.googleapis.com/minikube/releases/latest/minikube-installer.exe</a:t>
            </a:r>
            <a:endParaRPr lang="en-IN" dirty="0"/>
          </a:p>
          <a:p>
            <a:r>
              <a:rPr lang="en-IN" dirty="0"/>
              <a:t>Run the installer</a:t>
            </a:r>
          </a:p>
          <a:p>
            <a:r>
              <a:rPr lang="en-IN" dirty="0">
                <a:solidFill>
                  <a:srgbClr val="FF0000"/>
                </a:solidFill>
              </a:rPr>
              <a:t>Check if Virtualization is supported on the machine by running the </a:t>
            </a:r>
            <a:r>
              <a:rPr lang="en-IN" i="1" dirty="0" err="1">
                <a:solidFill>
                  <a:srgbClr val="FF0000"/>
                </a:solidFill>
              </a:rPr>
              <a:t>systeminfo</a:t>
            </a:r>
            <a:r>
              <a:rPr lang="en-IN" dirty="0">
                <a:solidFill>
                  <a:srgbClr val="FF0000"/>
                </a:solidFill>
              </a:rPr>
              <a:t>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E5756-FE30-BA17-6591-B84E2541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08" y="4096332"/>
            <a:ext cx="6394779" cy="946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1257B-732C-A3A1-C2A6-A2CDDD8F3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25" y="5205722"/>
            <a:ext cx="9976363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8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 </a:t>
            </a:r>
            <a:r>
              <a:rPr lang="en-IN" dirty="0" err="1"/>
              <a:t>minikube</a:t>
            </a:r>
            <a:r>
              <a:rPr lang="en-IN" dirty="0"/>
              <a:t> (Run as administrator) –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minikube</a:t>
            </a:r>
            <a:r>
              <a:rPr lang="en-IN" dirty="0"/>
              <a:t>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2684-8363-5736-523D-EEA51D68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14" y="2404712"/>
            <a:ext cx="7728347" cy="1822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E6B43-8435-F024-77F8-C87382F9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14" y="4462296"/>
            <a:ext cx="8611043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D3C2-AEBF-CD8D-8C72-65E01120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7C8EE-EBA6-32BE-FA50-223353E7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An application built from several small, specialized, independent parts that work together to make a meaningful application</a:t>
            </a:r>
          </a:p>
          <a:p>
            <a:r>
              <a:rPr lang="en-IN" dirty="0"/>
              <a:t>Example: An e-commerce application</a:t>
            </a:r>
          </a:p>
          <a:p>
            <a:pPr lvl="1"/>
            <a:r>
              <a:rPr lang="en-IN" dirty="0"/>
              <a:t>Web frontend</a:t>
            </a:r>
          </a:p>
          <a:p>
            <a:pPr lvl="1"/>
            <a:r>
              <a:rPr lang="en-IN" dirty="0"/>
              <a:t>Catalogue</a:t>
            </a:r>
          </a:p>
          <a:p>
            <a:pPr lvl="1"/>
            <a:r>
              <a:rPr lang="en-IN" dirty="0"/>
              <a:t>Shopping cart</a:t>
            </a:r>
          </a:p>
          <a:p>
            <a:pPr lvl="1"/>
            <a:r>
              <a:rPr lang="en-IN" dirty="0"/>
              <a:t>Authentication</a:t>
            </a:r>
          </a:p>
          <a:p>
            <a:pPr lvl="1"/>
            <a:r>
              <a:rPr lang="en-IN" dirty="0"/>
              <a:t>Logging</a:t>
            </a:r>
          </a:p>
          <a:p>
            <a:pPr lvl="1"/>
            <a:r>
              <a:rPr lang="en-IN" dirty="0"/>
              <a:t>Persistence</a:t>
            </a:r>
          </a:p>
          <a:p>
            <a:r>
              <a:rPr lang="en-IN" dirty="0"/>
              <a:t>Each of these individual services is called as a </a:t>
            </a:r>
            <a:r>
              <a:rPr lang="en-IN" b="1" dirty="0"/>
              <a:t>microservice</a:t>
            </a:r>
          </a:p>
          <a:p>
            <a:r>
              <a:rPr lang="en-IN" dirty="0"/>
              <a:t>Each is coded and owned by a different team, has its own release and deployment cycle and can be scaled differently</a:t>
            </a:r>
          </a:p>
          <a:p>
            <a:r>
              <a:rPr lang="en-IN" dirty="0"/>
              <a:t>Each will run as a separate container</a:t>
            </a:r>
          </a:p>
        </p:txBody>
      </p:sp>
    </p:spTree>
    <p:extLst>
      <p:ext uri="{BB962C8B-B14F-4D97-AF65-F5344CB8AC3E}">
        <p14:creationId xmlns:p14="http://schemas.microsoft.com/office/powerpoint/2010/main" val="358133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B874-3A99-B946-9A8F-438B5A08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5EFC-A47C-26FA-4BCB-B65206E3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your </a:t>
            </a:r>
            <a:r>
              <a:rPr lang="en-IN" dirty="0" err="1"/>
              <a:t>minikube</a:t>
            </a:r>
            <a:r>
              <a:rPr lang="en-IN" dirty="0"/>
              <a:t> VM asks for user id and password,</a:t>
            </a:r>
          </a:p>
          <a:p>
            <a:pPr lvl="1"/>
            <a:r>
              <a:rPr lang="en-IN" dirty="0"/>
              <a:t>Id: docker</a:t>
            </a:r>
          </a:p>
          <a:p>
            <a:pPr lvl="1"/>
            <a:r>
              <a:rPr lang="en-IN" dirty="0"/>
              <a:t>Password: </a:t>
            </a:r>
            <a:r>
              <a:rPr lang="en-IN" dirty="0" err="1"/>
              <a:t>tcuser</a:t>
            </a:r>
            <a:endParaRPr lang="en-IN" dirty="0"/>
          </a:p>
          <a:p>
            <a:r>
              <a:rPr lang="en-IN" dirty="0"/>
              <a:t>If it gives an error </a:t>
            </a:r>
            <a:r>
              <a:rPr lang="en-US" dirty="0"/>
              <a:t>Unable to connect to the server: dial </a:t>
            </a:r>
            <a:r>
              <a:rPr lang="en-US" dirty="0" err="1"/>
              <a:t>tcp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In the command prompt on the host/base machine:</a:t>
            </a:r>
          </a:p>
          <a:p>
            <a:pPr lvl="1"/>
            <a:r>
              <a:rPr lang="en-IN" b="1" dirty="0" err="1"/>
              <a:t>minikube</a:t>
            </a:r>
            <a:r>
              <a:rPr lang="en-IN" b="1" dirty="0"/>
              <a:t> stop</a:t>
            </a:r>
          </a:p>
          <a:p>
            <a:pPr lvl="1"/>
            <a:r>
              <a:rPr lang="en-IN" b="1" dirty="0" err="1"/>
              <a:t>minikube</a:t>
            </a:r>
            <a:r>
              <a:rPr lang="en-IN" b="1" dirty="0"/>
              <a:t> delete</a:t>
            </a:r>
          </a:p>
          <a:p>
            <a:pPr lvl="1"/>
            <a:r>
              <a:rPr lang="en-IN" b="1" dirty="0" err="1"/>
              <a:t>minikube</a:t>
            </a:r>
            <a:r>
              <a:rPr lang="en-IN" b="1" dirty="0"/>
              <a:t> start</a:t>
            </a:r>
          </a:p>
          <a:p>
            <a:pPr lvl="1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7353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Status (Run as administrator)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minikube</a:t>
            </a:r>
            <a:r>
              <a:rPr lang="en-IN" dirty="0"/>
              <a:t>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A3057-5A46-4C41-9F94-1368027B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61" y="2442894"/>
            <a:ext cx="8673672" cy="28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1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AB08-D050-3123-28BC-02A759F9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456D-F7B9-CFDF-C789-935B9AD7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88FD2-A41F-6243-7231-EBAD39B2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7" y="1549430"/>
            <a:ext cx="10978826" cy="41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7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AF8D-857A-8B4B-4E04-3224F645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Delete Everything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FEA3D-30DE-621B-F65E-B94D72488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/>
              <a:t> delete all --all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813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269C-F297-FFB3-C111-51D6186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Simplest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4401-9AEF-9387-3005-42F1D029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https://kubernetes.io/docs/tutorials/hello-minikube/</a:t>
            </a:r>
          </a:p>
        </p:txBody>
      </p:sp>
    </p:spTree>
    <p:extLst>
      <p:ext uri="{BB962C8B-B14F-4D97-AF65-F5344CB8AC3E}">
        <p14:creationId xmlns:p14="http://schemas.microsoft.com/office/powerpoint/2010/main" val="290994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Get Details of the Kubernetes Cluster (Ref: https://kubernetes.io/docs/tutorials/hello-minikube/)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kubectl</a:t>
            </a:r>
            <a:r>
              <a:rPr lang="en-IN" dirty="0"/>
              <a:t> get nodes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Do a sample deployment: </a:t>
            </a:r>
            <a:r>
              <a:rPr lang="en-IN" dirty="0" err="1"/>
              <a:t>kubectl</a:t>
            </a:r>
            <a:r>
              <a:rPr lang="en-IN" dirty="0"/>
              <a:t> create deployment hello-</a:t>
            </a:r>
            <a:r>
              <a:rPr lang="en-IN" dirty="0" err="1"/>
              <a:t>minikube</a:t>
            </a:r>
            <a:r>
              <a:rPr lang="en-IN" dirty="0"/>
              <a:t> --image=k8s.gcr.io/echoserver:1.10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Check deployments: </a:t>
            </a:r>
            <a:r>
              <a:rPr lang="en-IN" dirty="0" err="1"/>
              <a:t>kubectl</a:t>
            </a:r>
            <a:r>
              <a:rPr lang="en-IN" dirty="0"/>
              <a:t> get deployments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3E88B-2590-8B00-3435-034A3386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47" y="2284337"/>
            <a:ext cx="5258070" cy="850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C54C4-4F0E-A4C2-7FA3-2C49F6D4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41" y="4294153"/>
            <a:ext cx="8585641" cy="72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3436C-839C-E95B-1357-61340C3D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246" y="5797432"/>
            <a:ext cx="5423179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85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Details of the Kubernetes Cluster – if using Docker Desktop for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Expose the deployment as a service: </a:t>
            </a:r>
            <a:r>
              <a:rPr lang="en-IN" dirty="0" err="1"/>
              <a:t>kubectl</a:t>
            </a:r>
            <a:r>
              <a:rPr lang="en-IN" dirty="0"/>
              <a:t> expose deployment hello-</a:t>
            </a:r>
            <a:r>
              <a:rPr lang="en-IN" dirty="0" err="1"/>
              <a:t>minikube</a:t>
            </a:r>
            <a:r>
              <a:rPr lang="en-IN" dirty="0"/>
              <a:t> --type=</a:t>
            </a:r>
            <a:r>
              <a:rPr lang="en-IN" dirty="0" err="1"/>
              <a:t>LoadBalancer</a:t>
            </a:r>
            <a:r>
              <a:rPr lang="en-IN" dirty="0"/>
              <a:t> --port=8080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Get the URL of the exposed service: </a:t>
            </a:r>
          </a:p>
          <a:p>
            <a:pPr lvl="1"/>
            <a:r>
              <a:rPr lang="en-IN" dirty="0" err="1"/>
              <a:t>kubectl</a:t>
            </a:r>
            <a:r>
              <a:rPr lang="en-IN" dirty="0"/>
              <a:t> port-forward service/hello-</a:t>
            </a:r>
            <a:r>
              <a:rPr lang="en-IN" dirty="0" err="1"/>
              <a:t>minikube</a:t>
            </a:r>
            <a:r>
              <a:rPr lang="en-IN" dirty="0"/>
              <a:t> 7080:8080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D65CB-6D8B-B598-B5A6-B6D4FBAA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555"/>
            <a:ext cx="11146733" cy="9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62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http://localhost:7080/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CCFCF-7277-0667-248B-9DB7C1F7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1456654"/>
            <a:ext cx="9461299" cy="47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11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OTHERWISE: Get Details of the Kubernetes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Expose the deployment as a service: </a:t>
            </a:r>
            <a:r>
              <a:rPr lang="en-IN" dirty="0" err="1"/>
              <a:t>kubectl</a:t>
            </a:r>
            <a:r>
              <a:rPr lang="en-IN" dirty="0"/>
              <a:t> expose deployment hello-</a:t>
            </a:r>
            <a:r>
              <a:rPr lang="en-IN" dirty="0" err="1"/>
              <a:t>minikube</a:t>
            </a:r>
            <a:r>
              <a:rPr lang="en-IN" dirty="0"/>
              <a:t> --type=</a:t>
            </a:r>
            <a:r>
              <a:rPr lang="en-IN" dirty="0" err="1"/>
              <a:t>LoadBalancer</a:t>
            </a:r>
            <a:r>
              <a:rPr lang="en-IN" dirty="0"/>
              <a:t> --port=8080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Get the URL of the exposed service: </a:t>
            </a:r>
          </a:p>
          <a:p>
            <a:pPr lvl="1"/>
            <a:r>
              <a:rPr lang="en-IN" dirty="0" err="1"/>
              <a:t>minikube</a:t>
            </a:r>
            <a:r>
              <a:rPr lang="en-IN" dirty="0"/>
              <a:t> service hello-</a:t>
            </a:r>
            <a:r>
              <a:rPr lang="en-IN" dirty="0" err="1"/>
              <a:t>minikube</a:t>
            </a:r>
            <a:r>
              <a:rPr lang="en-IN" dirty="0"/>
              <a:t> --</a:t>
            </a:r>
            <a:r>
              <a:rPr lang="en-IN" dirty="0" err="1"/>
              <a:t>url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D65CB-6D8B-B598-B5A6-B6D4FBAA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555"/>
            <a:ext cx="11146733" cy="954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199D6-3D5A-C20F-6A5F-6F53A2EF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54" y="4813386"/>
            <a:ext cx="6718645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10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2DBB-6438-B1D0-3F87-5245E6E4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the hello-</a:t>
            </a:r>
            <a:r>
              <a:rPr lang="en-IN" dirty="0" err="1"/>
              <a:t>minikube</a:t>
            </a:r>
            <a:r>
              <a:rPr lang="en-IN" dirty="0"/>
              <a:t>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6F44-5161-5C53-8DA5-F349FDD9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kubectl</a:t>
            </a:r>
            <a:r>
              <a:rPr lang="en-IN" dirty="0"/>
              <a:t> delete services hello-</a:t>
            </a:r>
            <a:r>
              <a:rPr lang="en-IN" dirty="0" err="1"/>
              <a:t>minikube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delete deployment hello-</a:t>
            </a:r>
            <a:r>
              <a:rPr lang="en-IN" dirty="0" err="1"/>
              <a:t>minikube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C22DC-BDA3-BA9F-1F7A-690D65E3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1" y="2416764"/>
            <a:ext cx="6788499" cy="647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06A96F-EA3E-5046-A3BC-5F4A6D13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51" y="4001294"/>
            <a:ext cx="6909155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5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F35D-EA02-144F-F9B8-9B186256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Orchestration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A8AE-55BC-2C60-B359-1CA9E713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Swarm</a:t>
            </a:r>
          </a:p>
          <a:p>
            <a:r>
              <a:rPr lang="en-IN" dirty="0"/>
              <a:t>Apache Mesos</a:t>
            </a:r>
          </a:p>
          <a:p>
            <a:r>
              <a:rPr lang="en-IN" dirty="0"/>
              <a:t>Cattle, Nomad, Empire</a:t>
            </a:r>
          </a:p>
          <a:p>
            <a:r>
              <a:rPr lang="en-IN" dirty="0"/>
              <a:t>AWS ECS (Elastic Container Service)</a:t>
            </a:r>
          </a:p>
          <a:p>
            <a:r>
              <a:rPr lang="en-IN" dirty="0"/>
              <a:t>Kubernetes</a:t>
            </a:r>
          </a:p>
          <a:p>
            <a:pPr lvl="1"/>
            <a:r>
              <a:rPr lang="en-IN" dirty="0"/>
              <a:t>EKS (Elastic Container Service for Kubernetes)</a:t>
            </a:r>
          </a:p>
          <a:p>
            <a:r>
              <a:rPr lang="en-IN" dirty="0"/>
              <a:t>AWS </a:t>
            </a:r>
            <a:r>
              <a:rPr lang="en-IN" dirty="0" err="1"/>
              <a:t>Fargate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293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AF6F2-A05E-F96F-0FA0-7E065467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Python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B67AA-9A34-B3A1-6A40-B01EA62EC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626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36DA-0932-252F-1E64-A853C32B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and 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77F88-D2A9-4C69-96AD-83A18CD0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Run the application locally</a:t>
            </a:r>
          </a:p>
          <a:p>
            <a:pPr lvl="1"/>
            <a:r>
              <a:rPr lang="en-US" dirty="0"/>
              <a:t>Create an image and run the application in Docker</a:t>
            </a:r>
          </a:p>
          <a:p>
            <a:pPr lvl="1"/>
            <a:r>
              <a:rPr lang="en-US" dirty="0"/>
              <a:t>Create a deployment and run the application in Kubernetes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Docker and Kubernetes installed</a:t>
            </a:r>
          </a:p>
          <a:p>
            <a:pPr lvl="1"/>
            <a:r>
              <a:rPr lang="en-US" dirty="0"/>
              <a:t>Python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6202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D2A7-ABDC-F6AD-8DAE-A105234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the Application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1B61-688C-B27C-8A86-30975F8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directory C:\lectures\CDAC\Cloud\docker\hello-kubernetes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6A0F1-0FCC-705B-B75B-AFC155A7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6" y="2603123"/>
            <a:ext cx="9676473" cy="28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21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D2A7-ABDC-F6AD-8DAE-A105234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Code – main.py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1B61-688C-B27C-8A86-30975F8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flask import Flask</a:t>
            </a:r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@app.route("/")</a:t>
            </a:r>
          </a:p>
          <a:p>
            <a:r>
              <a:rPr lang="en-US" dirty="0"/>
              <a:t>def hello():</a:t>
            </a:r>
          </a:p>
          <a:p>
            <a:r>
              <a:rPr lang="en-US" dirty="0"/>
              <a:t>    return "Hello from Kubernetes!"</a:t>
            </a:r>
          </a:p>
          <a:p>
            <a:endParaRPr lang="en-US" dirty="0"/>
          </a:p>
          <a:p>
            <a:r>
              <a:rPr lang="en-US" dirty="0"/>
              <a:t>if __name__ == "__main__":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(host='0.0.0.0')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721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D2A7-ABDC-F6AD-8DAE-A105234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Code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1B61-688C-B27C-8A86-30975F8C3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3084211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D299-A837-FB24-9D78-FB56FA95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A08A-CC71-9579-DF64-72FDD4ED4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 install -r requirements.txt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 main.py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38598-A6AB-1178-5E66-AA22E055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3" y="2257580"/>
            <a:ext cx="7516431" cy="1631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4EC20C-E233-8A44-2AF3-0E2B2D9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74" y="4348921"/>
            <a:ext cx="10236726" cy="26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80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54A4-95CF-91EE-EDA1-ECF849F3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Test: localhost:5000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C708-51BD-57D2-1DEF-518FD4922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43565-F5C9-395F-1161-62464274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16" y="2019227"/>
            <a:ext cx="5422587" cy="24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3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6AD3-DF59-2229-67CE-9BF034DE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Create </a:t>
            </a:r>
            <a:r>
              <a:rPr lang="en-IN" dirty="0" err="1"/>
              <a:t>Dockerfile</a:t>
            </a:r>
            <a:r>
              <a:rPr lang="en-IN" dirty="0"/>
              <a:t> (</a:t>
            </a:r>
            <a:r>
              <a:rPr lang="en-US" dirty="0"/>
              <a:t>C:\lectures\CDAC\Cloud\docker\hello-kubernetes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3D930-3A7D-4962-2784-DF6E4F31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FROM python:3.7</a:t>
            </a:r>
          </a:p>
          <a:p>
            <a:endParaRPr lang="en-IN" dirty="0"/>
          </a:p>
          <a:p>
            <a:r>
              <a:rPr lang="en-IN" dirty="0"/>
              <a:t>WORKDIR /app </a:t>
            </a:r>
          </a:p>
          <a:p>
            <a:r>
              <a:rPr lang="en-IN" dirty="0"/>
              <a:t>COPY . /app</a:t>
            </a:r>
          </a:p>
          <a:p>
            <a:endParaRPr lang="en-IN" dirty="0"/>
          </a:p>
          <a:p>
            <a:r>
              <a:rPr lang="en-IN" dirty="0"/>
              <a:t>RUN pip install -r requirements.txt</a:t>
            </a:r>
          </a:p>
          <a:p>
            <a:endParaRPr lang="en-IN" dirty="0"/>
          </a:p>
          <a:p>
            <a:r>
              <a:rPr lang="en-IN" dirty="0"/>
              <a:t>EXPOSE 5000</a:t>
            </a:r>
          </a:p>
          <a:p>
            <a:r>
              <a:rPr lang="en-IN" dirty="0"/>
              <a:t>CMD ["python", "/app/main.py"]</a:t>
            </a:r>
          </a:p>
        </p:txBody>
      </p:sp>
    </p:spTree>
    <p:extLst>
      <p:ext uri="{BB962C8B-B14F-4D97-AF65-F5344CB8AC3E}">
        <p14:creationId xmlns:p14="http://schemas.microsoft.com/office/powerpoint/2010/main" val="156542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FDDD-6A70-1511-132A-5493F4A5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07323-CD8F-CFAD-E880-3C38A24BF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build -t hello-</a:t>
            </a:r>
            <a:r>
              <a:rPr lang="en-IN" dirty="0" err="1"/>
              <a:t>kubernetes</a:t>
            </a:r>
            <a:r>
              <a:rPr lang="en-IN" dirty="0"/>
              <a:t>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2D2FF-7118-57B9-9807-BADDFC85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8117"/>
            <a:ext cx="10719351" cy="34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4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FA20-8665-6184-C103-D56010C9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4EBF0-E52C-32D4-83A1-871909A1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docker run -p 5001:5000 hello-</a:t>
            </a:r>
            <a:r>
              <a:rPr lang="en-IN" dirty="0" err="1"/>
              <a:t>kubernetes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http://localhost:5001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E8D1A-24AB-C9DE-C345-5AD03D33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5" y="2412948"/>
            <a:ext cx="11005116" cy="203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35FD2-B0B1-EB14-C60E-9A389B4F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12" y="4858684"/>
            <a:ext cx="4126186" cy="15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7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7D7D8-7172-362E-D6AE-EA8F796D2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455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3CFF-51A4-16D8-09D2-D7C7751E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on to Kubernetes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DDC1A-CB51-687E-D15E-B0C20DDDD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check what all Kubernetes contexts are available</a:t>
            </a:r>
          </a:p>
          <a:p>
            <a:r>
              <a:rPr lang="en-IN" b="0" i="0" dirty="0" err="1">
                <a:solidFill>
                  <a:srgbClr val="232629"/>
                </a:solidFill>
                <a:effectLst/>
                <a:latin typeface="ui-monospace"/>
              </a:rPr>
              <a:t>kubectl</a:t>
            </a:r>
            <a:r>
              <a:rPr lang="en-IN" b="0" i="0" dirty="0">
                <a:solidFill>
                  <a:srgbClr val="232629"/>
                </a:solidFill>
                <a:effectLst/>
                <a:latin typeface="ui-monospace"/>
              </a:rPr>
              <a:t> config get-contexts</a:t>
            </a:r>
          </a:p>
          <a:p>
            <a:endParaRPr lang="en-IN" dirty="0">
              <a:solidFill>
                <a:srgbClr val="232629"/>
              </a:solidFill>
              <a:latin typeface="ui-monospace"/>
            </a:endParaRPr>
          </a:p>
          <a:p>
            <a:endParaRPr lang="en-IN" dirty="0">
              <a:solidFill>
                <a:srgbClr val="232629"/>
              </a:solidFill>
              <a:latin typeface="ui-monospace"/>
            </a:endParaRPr>
          </a:p>
          <a:p>
            <a:r>
              <a:rPr lang="en-IN" dirty="0">
                <a:solidFill>
                  <a:srgbClr val="232629"/>
                </a:solidFill>
                <a:latin typeface="ui-monospace"/>
              </a:rPr>
              <a:t>If it is not already current, change the context to docker-desktop:</a:t>
            </a:r>
          </a:p>
          <a:p>
            <a:r>
              <a:rPr lang="en-US" dirty="0" err="1"/>
              <a:t>kubectl</a:t>
            </a:r>
            <a:r>
              <a:rPr lang="en-US" dirty="0"/>
              <a:t> config set current-context docker-desktop</a:t>
            </a:r>
          </a:p>
          <a:p>
            <a:r>
              <a:rPr lang="en-IN" b="0" i="0" dirty="0" err="1">
                <a:solidFill>
                  <a:srgbClr val="232629"/>
                </a:solidFill>
                <a:effectLst/>
                <a:latin typeface="ui-monospace"/>
              </a:rPr>
              <a:t>kubectl</a:t>
            </a:r>
            <a:r>
              <a:rPr lang="en-IN" b="0" i="0" dirty="0">
                <a:solidFill>
                  <a:srgbClr val="232629"/>
                </a:solidFill>
                <a:effectLst/>
                <a:latin typeface="ui-monospace"/>
              </a:rPr>
              <a:t> config get-contexts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A5D70-0C0E-2164-B8D1-ACEAB62E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36" y="2729524"/>
            <a:ext cx="9176222" cy="1117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7A245-39F6-C024-EEEC-64C99B30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35" y="5459259"/>
            <a:ext cx="9176222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79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81AB-DBFA-4C7A-FD5B-0E3A7F11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Create </a:t>
            </a:r>
            <a:r>
              <a:rPr lang="en-IN" dirty="0" err="1"/>
              <a:t>deployment.yaml</a:t>
            </a:r>
            <a:r>
              <a:rPr lang="en-IN" dirty="0"/>
              <a:t> file (</a:t>
            </a:r>
            <a:r>
              <a:rPr lang="en-US" dirty="0"/>
              <a:t>C:\lectures\CDAC\Cloud\docker\hello-kubernetes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119C-481B-C3C9-9A66-B5DC25F7A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 err="1"/>
              <a:t>apiVersion</a:t>
            </a:r>
            <a:r>
              <a:rPr lang="en-IN" dirty="0"/>
              <a:t>: v1</a:t>
            </a:r>
          </a:p>
          <a:p>
            <a:r>
              <a:rPr lang="en-IN" dirty="0"/>
              <a:t>kind: Service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hello-</a:t>
            </a:r>
            <a:r>
              <a:rPr lang="en-IN" dirty="0" err="1"/>
              <a:t>kubernetes</a:t>
            </a:r>
            <a:r>
              <a:rPr lang="en-IN" dirty="0"/>
              <a:t>-service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app: hello-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  ports:</a:t>
            </a:r>
          </a:p>
          <a:p>
            <a:r>
              <a:rPr lang="en-IN" dirty="0"/>
              <a:t>  - protocol: "TCP"</a:t>
            </a:r>
          </a:p>
          <a:p>
            <a:r>
              <a:rPr lang="en-IN" dirty="0"/>
              <a:t>    port: 9999</a:t>
            </a:r>
          </a:p>
          <a:p>
            <a:r>
              <a:rPr lang="en-IN" dirty="0"/>
              <a:t>    </a:t>
            </a:r>
            <a:r>
              <a:rPr lang="en-IN" dirty="0" err="1"/>
              <a:t>targetPort</a:t>
            </a:r>
            <a:r>
              <a:rPr lang="en-IN" dirty="0"/>
              <a:t>: 5000</a:t>
            </a:r>
          </a:p>
          <a:p>
            <a:r>
              <a:rPr lang="en-IN" dirty="0"/>
              <a:t>  type: </a:t>
            </a:r>
            <a:r>
              <a:rPr lang="en-IN" dirty="0" err="1"/>
              <a:t>LoadBalancer</a:t>
            </a:r>
            <a:endParaRPr lang="en-IN" dirty="0"/>
          </a:p>
          <a:p>
            <a:endParaRPr lang="en-IN" dirty="0"/>
          </a:p>
          <a:p>
            <a:r>
              <a:rPr lang="en-IN" dirty="0"/>
              <a:t>---</a:t>
            </a:r>
          </a:p>
          <a:p>
            <a:r>
              <a:rPr lang="en-IN" dirty="0" err="1"/>
              <a:t>apiVersion</a:t>
            </a:r>
            <a:r>
              <a:rPr lang="en-IN" dirty="0"/>
              <a:t>: apps/v1</a:t>
            </a:r>
          </a:p>
          <a:p>
            <a:r>
              <a:rPr lang="en-IN" dirty="0"/>
              <a:t>kind: Deployment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hello-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</a:t>
            </a:r>
            <a:r>
              <a:rPr lang="en-IN" dirty="0" err="1"/>
              <a:t>matchLabels</a:t>
            </a:r>
            <a:r>
              <a:rPr lang="en-IN" dirty="0"/>
              <a:t>:</a:t>
            </a:r>
          </a:p>
          <a:p>
            <a:r>
              <a:rPr lang="en-IN" dirty="0"/>
              <a:t>      app: hello-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  replicas: 4</a:t>
            </a:r>
          </a:p>
          <a:p>
            <a:r>
              <a:rPr lang="en-IN" dirty="0"/>
              <a:t>  template:</a:t>
            </a:r>
          </a:p>
          <a:p>
            <a:r>
              <a:rPr lang="en-IN" dirty="0"/>
              <a:t>    metadata:</a:t>
            </a:r>
          </a:p>
          <a:p>
            <a:r>
              <a:rPr lang="en-IN" dirty="0"/>
              <a:t>      labels:</a:t>
            </a:r>
          </a:p>
          <a:p>
            <a:r>
              <a:rPr lang="en-IN" dirty="0"/>
              <a:t>        app: hello-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    spec:</a:t>
            </a:r>
          </a:p>
          <a:p>
            <a:r>
              <a:rPr lang="en-IN" dirty="0"/>
              <a:t>      containers:</a:t>
            </a:r>
          </a:p>
          <a:p>
            <a:r>
              <a:rPr lang="en-IN" dirty="0"/>
              <a:t>      - name: hello-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        image: hello-</a:t>
            </a:r>
            <a:r>
              <a:rPr lang="en-IN" dirty="0" err="1"/>
              <a:t>kubernetes</a:t>
            </a:r>
            <a:endParaRPr lang="en-IN" dirty="0"/>
          </a:p>
          <a:p>
            <a:r>
              <a:rPr lang="en-IN" dirty="0"/>
              <a:t>        </a:t>
            </a:r>
            <a:r>
              <a:rPr lang="en-IN" dirty="0" err="1"/>
              <a:t>imagePullPolicy</a:t>
            </a:r>
            <a:r>
              <a:rPr lang="en-IN" dirty="0"/>
              <a:t>: Never</a:t>
            </a:r>
          </a:p>
          <a:p>
            <a:r>
              <a:rPr lang="en-IN" dirty="0"/>
              <a:t>        ports:</a:t>
            </a:r>
          </a:p>
          <a:p>
            <a:r>
              <a:rPr lang="en-IN" dirty="0"/>
              <a:t>        - </a:t>
            </a:r>
            <a:r>
              <a:rPr lang="en-IN" dirty="0" err="1"/>
              <a:t>containerPort</a:t>
            </a:r>
            <a:r>
              <a:rPr lang="en-IN" dirty="0"/>
              <a:t>: 5000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68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A5F2-5888-EB65-05B2-27871303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YAML </a:t>
            </a:r>
            <a:r>
              <a:rPr lang="en-IN" dirty="0" err="1"/>
              <a:t>Configurtation</a:t>
            </a:r>
            <a:r>
              <a:rPr lang="en-IN" dirty="0"/>
              <a:t>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310C-4E59-E97C-F440-8ECE287E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a load-balanced service exposing port 9999</a:t>
            </a:r>
          </a:p>
          <a:p>
            <a:r>
              <a:rPr lang="en-US" dirty="0"/>
              <a:t>We want 4 instances of the hello-</a:t>
            </a:r>
            <a:r>
              <a:rPr lang="en-US" dirty="0" err="1"/>
              <a:t>kubernetes</a:t>
            </a:r>
            <a:r>
              <a:rPr lang="en-US" dirty="0"/>
              <a:t> container running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4926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A5F2-5888-EB65-05B2-27871303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the YAML </a:t>
            </a:r>
            <a:r>
              <a:rPr lang="en-IN" dirty="0" err="1"/>
              <a:t>Configurtation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310C-4E59-E97C-F440-8ECE287E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deployment.yaml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pods: </a:t>
            </a:r>
            <a:r>
              <a:rPr lang="en-US" dirty="0" err="1"/>
              <a:t>kubectl</a:t>
            </a:r>
            <a:r>
              <a:rPr lang="en-US" dirty="0"/>
              <a:t> get pods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A04CF-F29E-69A2-1F53-42BE09C2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750"/>
            <a:ext cx="9722350" cy="96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A8CD0-D773-B783-40B7-4D477D2A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49" y="4571911"/>
            <a:ext cx="8560240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72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7DC7-15CD-D81B-765C-4C7B2208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0132-2879-F216-C3ED-7BA86A8E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596A9-D7A2-06B7-501B-F5FEE797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01" y="2102035"/>
            <a:ext cx="6083034" cy="21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80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1A82-FB62-D0CD-0990-2E4F820A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Try deleting a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52072-6482-8EF1-E883-41C9E878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Command prompt 1</a:t>
            </a:r>
          </a:p>
          <a:p>
            <a:endParaRPr lang="en-IN" dirty="0"/>
          </a:p>
          <a:p>
            <a:r>
              <a:rPr lang="en-IN" dirty="0"/>
              <a:t>Command prompt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EE93B-A2CB-6D82-E211-4539288B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29" y="1825625"/>
            <a:ext cx="6836224" cy="622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AA4F2-B91E-6B5B-E93E-BCBA76FF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65" y="3464892"/>
            <a:ext cx="8456488" cy="33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CD51-DD6E-CFA6-85AB-20C4129C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Everything (In case needed)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41ACF-5474-CE77-67E1-8038C7C3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delete --all deployments</a:t>
            </a:r>
          </a:p>
          <a:p>
            <a:r>
              <a:rPr lang="en-IN" dirty="0" err="1"/>
              <a:t>kubectl</a:t>
            </a:r>
            <a:r>
              <a:rPr lang="en-IN" dirty="0"/>
              <a:t> delete --all services</a:t>
            </a:r>
          </a:p>
          <a:p>
            <a:r>
              <a:rPr lang="en-IN" dirty="0" err="1"/>
              <a:t>kubectl</a:t>
            </a:r>
            <a:r>
              <a:rPr lang="en-IN" dirty="0"/>
              <a:t> delete --all </a:t>
            </a:r>
            <a:r>
              <a:rPr lang="en-IN" dirty="0" err="1"/>
              <a:t>replicasets</a:t>
            </a:r>
            <a:endParaRPr lang="en-IN" dirty="0"/>
          </a:p>
          <a:p>
            <a:endParaRPr lang="en-IN" dirty="0"/>
          </a:p>
          <a:p>
            <a:r>
              <a:rPr lang="en-IN" dirty="0"/>
              <a:t>If we want to only delete all pods</a:t>
            </a:r>
          </a:p>
          <a:p>
            <a:r>
              <a:rPr lang="en-IN" dirty="0" err="1"/>
              <a:t>kubectl</a:t>
            </a:r>
            <a:r>
              <a:rPr lang="en-IN" dirty="0"/>
              <a:t> delete --all pods</a:t>
            </a:r>
          </a:p>
        </p:txBody>
      </p:sp>
    </p:spTree>
    <p:extLst>
      <p:ext uri="{BB962C8B-B14F-4D97-AF65-F5344CB8AC3E}">
        <p14:creationId xmlns:p14="http://schemas.microsoft.com/office/powerpoint/2010/main" val="1877550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41CC68-91D1-9AA3-7DF0-92DEAE84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Kubernetes Hands-on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94ECC-C459-173C-1935-1EFE9B289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573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8444-1DC0-4A92-4CD4-497327D2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Initializr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8B52-9F55-DE67-8854-B0F5F0421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5B442-2DED-0FCC-274E-80B38A5F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70" y="1690688"/>
            <a:ext cx="10465338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4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C:\lectures\CDAC\Cloud\kubernetes\springboot-K8s-demo\src\main\java\com\example\demo\StudentKubernetesDemoApplication.java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org.springframework.boot.SpringApplication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org.springframework.boot.autoconfigure.SpringBootApplication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@SpringBootApplication</a:t>
            </a:r>
          </a:p>
          <a:p>
            <a:r>
              <a:rPr lang="en-IN" dirty="0"/>
              <a:t>public class </a:t>
            </a:r>
            <a:r>
              <a:rPr lang="en-IN" dirty="0" err="1"/>
              <a:t>StudentKubernetesDemoApplication</a:t>
            </a:r>
            <a:r>
              <a:rPr lang="en-IN" dirty="0"/>
              <a:t> {</a:t>
            </a:r>
          </a:p>
          <a:p>
            <a:endParaRPr lang="en-IN" dirty="0"/>
          </a:p>
          <a:p>
            <a:r>
              <a:rPr lang="en-IN" dirty="0"/>
              <a:t>	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		</a:t>
            </a:r>
            <a:r>
              <a:rPr lang="en-IN" dirty="0" err="1"/>
              <a:t>SpringApplication.run</a:t>
            </a:r>
            <a:r>
              <a:rPr lang="en-IN" dirty="0"/>
              <a:t>(</a:t>
            </a:r>
            <a:r>
              <a:rPr lang="en-IN" dirty="0" err="1"/>
              <a:t>StudentKubernetesDemoApplication.class</a:t>
            </a:r>
            <a:r>
              <a:rPr lang="en-IN" dirty="0"/>
              <a:t>, </a:t>
            </a:r>
            <a:r>
              <a:rPr lang="en-IN" dirty="0" err="1"/>
              <a:t>args</a:t>
            </a:r>
            <a:r>
              <a:rPr lang="en-IN" dirty="0"/>
              <a:t>);</a:t>
            </a:r>
          </a:p>
          <a:p>
            <a:r>
              <a:rPr lang="en-IN" dirty="0"/>
              <a:t>	}</a:t>
            </a:r>
          </a:p>
          <a:p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2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1C147F-A06A-F318-5FE9-B6E5306A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8C73EF-9008-ACFF-AF19-0F7059A7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CBFE2-65C5-9E4E-6C54-FA1759708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7" y="2338130"/>
            <a:ext cx="9583343" cy="27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C:\lectures\CDAC\Cloud\kubernetes\springboot-K8s-demo\src\main\java\com\example\demo\controller\StudentController.java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com.example.demo.controller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com.example.demo.entity.Student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com.example.demo.repository.StudentRepository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org.springframework.beans.factory.annotation.Autowired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org.springframework.web.bind.annotation</a:t>
            </a:r>
            <a:r>
              <a:rPr lang="en-IN" dirty="0"/>
              <a:t>.*;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java.util.List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java.util.Optional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java.util.logging.Logger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@RestController</a:t>
            </a:r>
          </a:p>
          <a:p>
            <a:r>
              <a:rPr lang="en-IN" dirty="0"/>
              <a:t>@RequestMapping("/student-records")</a:t>
            </a:r>
          </a:p>
          <a:p>
            <a:r>
              <a:rPr lang="en-IN" dirty="0"/>
              <a:t>public class </a:t>
            </a:r>
            <a:r>
              <a:rPr lang="en-IN" dirty="0" err="1"/>
              <a:t>StudentController</a:t>
            </a:r>
            <a:r>
              <a:rPr lang="en-IN" dirty="0"/>
              <a:t> {</a:t>
            </a:r>
          </a:p>
          <a:p>
            <a:endParaRPr lang="en-IN" dirty="0"/>
          </a:p>
          <a:p>
            <a:r>
              <a:rPr lang="en-IN" dirty="0"/>
              <a:t>    @Autowired</a:t>
            </a:r>
          </a:p>
          <a:p>
            <a:r>
              <a:rPr lang="en-IN" dirty="0"/>
              <a:t>    private </a:t>
            </a:r>
            <a:r>
              <a:rPr lang="en-IN" dirty="0" err="1"/>
              <a:t>StudentRepository</a:t>
            </a:r>
            <a:r>
              <a:rPr lang="en-IN" dirty="0"/>
              <a:t> </a:t>
            </a:r>
            <a:r>
              <a:rPr lang="en-IN" dirty="0" err="1"/>
              <a:t>studentRepository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    private Logger </a:t>
            </a:r>
            <a:r>
              <a:rPr lang="en-IN" dirty="0" err="1"/>
              <a:t>logger</a:t>
            </a:r>
            <a:r>
              <a:rPr lang="en-IN" dirty="0"/>
              <a:t> = </a:t>
            </a:r>
            <a:r>
              <a:rPr lang="en-IN" dirty="0" err="1"/>
              <a:t>Logger.getLogger</a:t>
            </a:r>
            <a:r>
              <a:rPr lang="en-IN" dirty="0"/>
              <a:t>(</a:t>
            </a:r>
            <a:r>
              <a:rPr lang="en-IN" dirty="0" err="1"/>
              <a:t>StudentController.class.getName</a:t>
            </a:r>
            <a:r>
              <a:rPr lang="en-IN" dirty="0"/>
              <a:t>());</a:t>
            </a:r>
          </a:p>
          <a:p>
            <a:endParaRPr lang="en-IN" dirty="0"/>
          </a:p>
          <a:p>
            <a:r>
              <a:rPr lang="en-IN" dirty="0"/>
              <a:t>    @PostMapping(value = "/</a:t>
            </a:r>
            <a:r>
              <a:rPr lang="en-IN" dirty="0" err="1"/>
              <a:t>student",produces</a:t>
            </a:r>
            <a:r>
              <a:rPr lang="en-IN" dirty="0"/>
              <a:t> = "application/</a:t>
            </a:r>
            <a:r>
              <a:rPr lang="en-IN" dirty="0" err="1"/>
              <a:t>json</a:t>
            </a:r>
            <a:r>
              <a:rPr lang="en-IN" dirty="0"/>
              <a:t>")</a:t>
            </a:r>
          </a:p>
          <a:p>
            <a:r>
              <a:rPr lang="en-IN" dirty="0"/>
              <a:t>    public Student </a:t>
            </a:r>
            <a:r>
              <a:rPr lang="en-IN" dirty="0" err="1"/>
              <a:t>saveStudent</a:t>
            </a:r>
            <a:r>
              <a:rPr lang="en-IN" dirty="0"/>
              <a:t>(@RequestBody Student student){</a:t>
            </a:r>
          </a:p>
          <a:p>
            <a:r>
              <a:rPr lang="en-IN" dirty="0"/>
              <a:t>        logger.info("Saving a new student");</a:t>
            </a:r>
          </a:p>
          <a:p>
            <a:r>
              <a:rPr lang="en-IN" dirty="0"/>
              <a:t>        Student student1 = </a:t>
            </a:r>
            <a:r>
              <a:rPr lang="en-IN" dirty="0" err="1"/>
              <a:t>studentRepository.save</a:t>
            </a:r>
            <a:r>
              <a:rPr lang="en-IN" dirty="0"/>
              <a:t>(student);</a:t>
            </a:r>
          </a:p>
          <a:p>
            <a:r>
              <a:rPr lang="en-IN" dirty="0"/>
              <a:t>        return student1;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@GetMapping(value = "/</a:t>
            </a:r>
            <a:r>
              <a:rPr lang="en-IN" dirty="0" err="1"/>
              <a:t>students",produces</a:t>
            </a:r>
            <a:r>
              <a:rPr lang="en-IN" dirty="0"/>
              <a:t> = "application/</a:t>
            </a:r>
            <a:r>
              <a:rPr lang="en-IN" dirty="0" err="1"/>
              <a:t>json</a:t>
            </a:r>
            <a:r>
              <a:rPr lang="en-IN" dirty="0"/>
              <a:t>")</a:t>
            </a:r>
          </a:p>
          <a:p>
            <a:r>
              <a:rPr lang="en-IN" dirty="0"/>
              <a:t>    public List&lt;Student&gt; </a:t>
            </a:r>
            <a:r>
              <a:rPr lang="en-IN" dirty="0" err="1"/>
              <a:t>getStudents</a:t>
            </a:r>
            <a:r>
              <a:rPr lang="en-IN" dirty="0"/>
              <a:t>(){</a:t>
            </a:r>
          </a:p>
          <a:p>
            <a:r>
              <a:rPr lang="en-IN" dirty="0"/>
              <a:t>        logger.info("Retrieving all students");</a:t>
            </a:r>
          </a:p>
          <a:p>
            <a:r>
              <a:rPr lang="en-IN" dirty="0"/>
              <a:t>        return </a:t>
            </a:r>
            <a:r>
              <a:rPr lang="en-IN" dirty="0" err="1"/>
              <a:t>studentRepository.findAll</a:t>
            </a:r>
            <a:r>
              <a:rPr lang="en-IN" dirty="0"/>
              <a:t>();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@GetMapping(value = "/students/{id}",produces = "application/</a:t>
            </a:r>
            <a:r>
              <a:rPr lang="en-IN" dirty="0" err="1"/>
              <a:t>json</a:t>
            </a:r>
            <a:r>
              <a:rPr lang="en-IN" dirty="0"/>
              <a:t>")</a:t>
            </a:r>
          </a:p>
          <a:p>
            <a:r>
              <a:rPr lang="en-IN" dirty="0"/>
              <a:t>    public Optional&lt;Student&gt; </a:t>
            </a:r>
            <a:r>
              <a:rPr lang="en-IN" dirty="0" err="1"/>
              <a:t>getStudent</a:t>
            </a:r>
            <a:r>
              <a:rPr lang="en-IN" dirty="0"/>
              <a:t>(@PathVariable("id") Integer id){</a:t>
            </a:r>
          </a:p>
          <a:p>
            <a:r>
              <a:rPr lang="en-IN" dirty="0"/>
              <a:t>        logger.info("Retrieving student by id");</a:t>
            </a:r>
          </a:p>
          <a:p>
            <a:r>
              <a:rPr lang="en-IN" dirty="0"/>
              <a:t>        return </a:t>
            </a:r>
            <a:r>
              <a:rPr lang="en-IN" dirty="0" err="1"/>
              <a:t>studentRepository.findById</a:t>
            </a:r>
            <a:r>
              <a:rPr lang="en-IN" dirty="0"/>
              <a:t>(id);</a:t>
            </a:r>
          </a:p>
          <a:p>
            <a:r>
              <a:rPr lang="en-IN" dirty="0"/>
              <a:t>    }</a:t>
            </a:r>
          </a:p>
          <a:p>
            <a:endParaRPr lang="en-IN" dirty="0"/>
          </a:p>
          <a:p>
            <a:r>
              <a:rPr lang="en-IN" dirty="0"/>
              <a:t>    @DeleteMapping("/student/delete/{id}")</a:t>
            </a:r>
          </a:p>
          <a:p>
            <a:r>
              <a:rPr lang="en-IN" dirty="0"/>
              <a:t>    public void </a:t>
            </a:r>
            <a:r>
              <a:rPr lang="en-IN" dirty="0" err="1"/>
              <a:t>deleteStudent</a:t>
            </a:r>
            <a:r>
              <a:rPr lang="en-IN" dirty="0"/>
              <a:t>(@PathVariable("id") Integer id){</a:t>
            </a:r>
          </a:p>
          <a:p>
            <a:r>
              <a:rPr lang="en-IN" dirty="0"/>
              <a:t>        logger.info("Deleting student by id");</a:t>
            </a:r>
          </a:p>
          <a:p>
            <a:r>
              <a:rPr lang="en-IN" dirty="0"/>
              <a:t>        </a:t>
            </a:r>
            <a:r>
              <a:rPr lang="en-IN" dirty="0" err="1"/>
              <a:t>studentRepository.deleteById</a:t>
            </a:r>
            <a:r>
              <a:rPr lang="en-IN" dirty="0"/>
              <a:t>(id);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889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C:\lectures\CDAC\Cloud\kubernetes\springboot-K8s-demo\src\main\java\com\example\demo\entity\Student.java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com.example.demo.entity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lombok.AllArgsConstructor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lombok.Data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lombok.NoArgsConstructor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javax.persistence.Entity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javax.persistence.GeneratedValue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javax.persistence.GenerationType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javax.persistence.Id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@Data</a:t>
            </a:r>
          </a:p>
          <a:p>
            <a:r>
              <a:rPr lang="en-IN" dirty="0"/>
              <a:t>@AllArgsConstructor</a:t>
            </a:r>
          </a:p>
          <a:p>
            <a:r>
              <a:rPr lang="en-IN" dirty="0"/>
              <a:t>@NoArgsConstructor</a:t>
            </a:r>
          </a:p>
          <a:p>
            <a:r>
              <a:rPr lang="en-IN" dirty="0"/>
              <a:t>@Entity</a:t>
            </a:r>
          </a:p>
          <a:p>
            <a:r>
              <a:rPr lang="en-IN" dirty="0"/>
              <a:t>public class Student {</a:t>
            </a:r>
          </a:p>
          <a:p>
            <a:endParaRPr lang="en-IN" dirty="0"/>
          </a:p>
          <a:p>
            <a:r>
              <a:rPr lang="en-IN" dirty="0"/>
              <a:t>    @Id</a:t>
            </a:r>
          </a:p>
          <a:p>
            <a:r>
              <a:rPr lang="en-IN" dirty="0"/>
              <a:t>    @GeneratedValue(strategy = </a:t>
            </a:r>
            <a:r>
              <a:rPr lang="en-IN" dirty="0" err="1"/>
              <a:t>GenerationType.AUTO</a:t>
            </a:r>
            <a:r>
              <a:rPr lang="en-IN" dirty="0"/>
              <a:t>)</a:t>
            </a:r>
          </a:p>
          <a:p>
            <a:r>
              <a:rPr lang="en-IN" dirty="0"/>
              <a:t>    private Integer </a:t>
            </a:r>
            <a:r>
              <a:rPr lang="en-IN" dirty="0" err="1"/>
              <a:t>studentId</a:t>
            </a:r>
            <a:r>
              <a:rPr lang="en-IN" dirty="0"/>
              <a:t>;</a:t>
            </a:r>
          </a:p>
          <a:p>
            <a:r>
              <a:rPr lang="en-IN" dirty="0"/>
              <a:t>    private String name;</a:t>
            </a:r>
          </a:p>
          <a:p>
            <a:r>
              <a:rPr lang="en-IN" dirty="0"/>
              <a:t>    private String email;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407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C:\lectures\CDAC\Cloud\kubernetes\springboot-K8s-demo\src\main\java\com\example\demo\repository\StudentRepository.java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com.example.demo.repository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com.example.demo.entity.Student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org.springframework.data.jpa.repository.JpaRepository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public interface </a:t>
            </a:r>
            <a:r>
              <a:rPr lang="en-IN" dirty="0" err="1"/>
              <a:t>StudentRepository</a:t>
            </a:r>
            <a:r>
              <a:rPr lang="en-IN" dirty="0"/>
              <a:t> extends </a:t>
            </a:r>
            <a:r>
              <a:rPr lang="en-IN" dirty="0" err="1"/>
              <a:t>JpaRepository</a:t>
            </a:r>
            <a:r>
              <a:rPr lang="en-IN" dirty="0"/>
              <a:t>&lt;</a:t>
            </a:r>
            <a:r>
              <a:rPr lang="en-IN" dirty="0" err="1"/>
              <a:t>Student,Integer</a:t>
            </a:r>
            <a:r>
              <a:rPr lang="en-IN" dirty="0"/>
              <a:t>&gt; {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17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403C-CA2E-7E7A-AB7A-E2F8388C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C:\lectures\CDAC\Cloud\kubernetes\springboot-K8s-demo\build.gradle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94FF-F02F-0EFD-5B5E-2065439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plugins {</a:t>
            </a:r>
          </a:p>
          <a:p>
            <a:r>
              <a:rPr lang="en-IN" dirty="0"/>
              <a:t>	id '</a:t>
            </a:r>
            <a:r>
              <a:rPr lang="en-IN" dirty="0" err="1"/>
              <a:t>org.springframework.boot</a:t>
            </a:r>
            <a:r>
              <a:rPr lang="en-IN" dirty="0"/>
              <a:t>' version '2.7.3'</a:t>
            </a:r>
          </a:p>
          <a:p>
            <a:r>
              <a:rPr lang="en-IN" dirty="0"/>
              <a:t>	id '</a:t>
            </a:r>
            <a:r>
              <a:rPr lang="en-IN" dirty="0" err="1"/>
              <a:t>io.spring.dependency</a:t>
            </a:r>
            <a:r>
              <a:rPr lang="en-IN" dirty="0"/>
              <a:t>-management' version '1.0.13.RELEASE'</a:t>
            </a:r>
          </a:p>
          <a:p>
            <a:r>
              <a:rPr lang="en-IN" dirty="0"/>
              <a:t>	id 'java'</a:t>
            </a:r>
          </a:p>
          <a:p>
            <a:r>
              <a:rPr lang="en-IN" dirty="0"/>
              <a:t>	id 'application'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group = '</a:t>
            </a:r>
            <a:r>
              <a:rPr lang="en-IN" dirty="0" err="1"/>
              <a:t>com.example</a:t>
            </a:r>
            <a:r>
              <a:rPr lang="en-IN" dirty="0"/>
              <a:t>'</a:t>
            </a:r>
          </a:p>
          <a:p>
            <a:r>
              <a:rPr lang="en-IN" dirty="0"/>
              <a:t>version = '0.0.1-SNAPSHOT'</a:t>
            </a:r>
          </a:p>
          <a:p>
            <a:r>
              <a:rPr lang="en-IN" dirty="0" err="1"/>
              <a:t>sourceCompatibility</a:t>
            </a:r>
            <a:r>
              <a:rPr lang="en-IN" dirty="0"/>
              <a:t> = '1.8'</a:t>
            </a:r>
          </a:p>
          <a:p>
            <a:endParaRPr lang="en-IN" dirty="0"/>
          </a:p>
          <a:p>
            <a:r>
              <a:rPr lang="en-IN" dirty="0"/>
              <a:t>configurations {</a:t>
            </a:r>
          </a:p>
          <a:p>
            <a:r>
              <a:rPr lang="en-IN" dirty="0"/>
              <a:t>	</a:t>
            </a:r>
            <a:r>
              <a:rPr lang="en-IN" dirty="0" err="1"/>
              <a:t>compileOnly</a:t>
            </a:r>
            <a:r>
              <a:rPr lang="en-IN" dirty="0"/>
              <a:t> {</a:t>
            </a:r>
          </a:p>
          <a:p>
            <a:r>
              <a:rPr lang="en-IN" dirty="0"/>
              <a:t>		</a:t>
            </a:r>
            <a:r>
              <a:rPr lang="en-IN" dirty="0" err="1"/>
              <a:t>extendsFrom</a:t>
            </a:r>
            <a:r>
              <a:rPr lang="en-IN" dirty="0"/>
              <a:t> </a:t>
            </a:r>
            <a:r>
              <a:rPr lang="en-IN" dirty="0" err="1"/>
              <a:t>annotationProcessor</a:t>
            </a:r>
            <a:endParaRPr lang="en-IN" dirty="0"/>
          </a:p>
          <a:p>
            <a:r>
              <a:rPr lang="en-IN" dirty="0"/>
              <a:t>	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repositories {</a:t>
            </a:r>
          </a:p>
          <a:p>
            <a:r>
              <a:rPr lang="en-IN" dirty="0"/>
              <a:t>	</a:t>
            </a:r>
            <a:r>
              <a:rPr lang="en-IN" dirty="0" err="1"/>
              <a:t>mavenCentral</a:t>
            </a:r>
            <a:r>
              <a:rPr lang="en-IN" dirty="0"/>
              <a:t>()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dependencies {</a:t>
            </a:r>
          </a:p>
          <a:p>
            <a:r>
              <a:rPr lang="en-IN" dirty="0"/>
              <a:t>	implementation '</a:t>
            </a:r>
            <a:r>
              <a:rPr lang="en-IN" dirty="0" err="1"/>
              <a:t>org.springframework.boot:spring-boot-starter-data-jpa</a:t>
            </a:r>
            <a:r>
              <a:rPr lang="en-IN" dirty="0"/>
              <a:t>'</a:t>
            </a:r>
          </a:p>
          <a:p>
            <a:r>
              <a:rPr lang="en-IN" dirty="0"/>
              <a:t>	implementation '</a:t>
            </a:r>
            <a:r>
              <a:rPr lang="en-IN" dirty="0" err="1"/>
              <a:t>org.springframework.boot:spring-boot-starter-web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compileOnly</a:t>
            </a:r>
            <a:r>
              <a:rPr lang="en-IN" dirty="0"/>
              <a:t> '</a:t>
            </a:r>
            <a:r>
              <a:rPr lang="en-IN" dirty="0" err="1"/>
              <a:t>org.projectlombok:lombok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runtimeOnly</a:t>
            </a:r>
            <a:r>
              <a:rPr lang="en-IN" dirty="0"/>
              <a:t> 'com.h2database:h2'</a:t>
            </a:r>
          </a:p>
          <a:p>
            <a:r>
              <a:rPr lang="en-IN" dirty="0"/>
              <a:t>	</a:t>
            </a:r>
            <a:r>
              <a:rPr lang="en-IN" dirty="0" err="1"/>
              <a:t>annotationProcessor</a:t>
            </a:r>
            <a:r>
              <a:rPr lang="en-IN" dirty="0"/>
              <a:t> '</a:t>
            </a:r>
            <a:r>
              <a:rPr lang="en-IN" dirty="0" err="1"/>
              <a:t>org.projectlombok:lombok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testImplementation</a:t>
            </a:r>
            <a:r>
              <a:rPr lang="en-IN" dirty="0"/>
              <a:t> '</a:t>
            </a:r>
            <a:r>
              <a:rPr lang="en-IN" dirty="0" err="1"/>
              <a:t>org.springframework.boot:spring-boot-starter-test</a:t>
            </a:r>
            <a:r>
              <a:rPr lang="en-IN" dirty="0"/>
              <a:t>'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 err="1"/>
              <a:t>tasks.named</a:t>
            </a:r>
            <a:r>
              <a:rPr lang="en-IN" dirty="0"/>
              <a:t>('test') {</a:t>
            </a:r>
          </a:p>
          <a:p>
            <a:r>
              <a:rPr lang="en-IN" dirty="0"/>
              <a:t>	</a:t>
            </a:r>
            <a:r>
              <a:rPr lang="en-IN" dirty="0" err="1"/>
              <a:t>useJUnitPlatform</a:t>
            </a:r>
            <a:r>
              <a:rPr lang="en-IN" dirty="0"/>
              <a:t>()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application {</a:t>
            </a:r>
          </a:p>
          <a:p>
            <a:r>
              <a:rPr lang="en-IN" dirty="0"/>
              <a:t>	</a:t>
            </a:r>
            <a:r>
              <a:rPr lang="en-IN" dirty="0" err="1"/>
              <a:t>mainClass</a:t>
            </a:r>
            <a:r>
              <a:rPr lang="en-IN" dirty="0"/>
              <a:t> = '</a:t>
            </a:r>
            <a:r>
              <a:rPr lang="en-IN" dirty="0" err="1"/>
              <a:t>com.example.demo.StudentKubernetesDemoApplication</a:t>
            </a:r>
            <a:r>
              <a:rPr lang="en-IN" dirty="0"/>
              <a:t>'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351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6866-384E-DDFC-5EB2-AC715D67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and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7EF0-18FF-B773-660D-DADA37DC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gradle</a:t>
            </a:r>
            <a:r>
              <a:rPr lang="en-IN" dirty="0"/>
              <a:t> </a:t>
            </a:r>
            <a:r>
              <a:rPr lang="en-IN" dirty="0" err="1"/>
              <a:t>compileJava</a:t>
            </a:r>
            <a:endParaRPr lang="en-IN" dirty="0"/>
          </a:p>
          <a:p>
            <a:r>
              <a:rPr lang="en-IN" dirty="0" err="1"/>
              <a:t>gradle</a:t>
            </a:r>
            <a:r>
              <a:rPr lang="en-IN" dirty="0"/>
              <a:t> run</a:t>
            </a:r>
          </a:p>
          <a:p>
            <a:r>
              <a:rPr lang="en-IN" dirty="0"/>
              <a:t>Note the URL: </a:t>
            </a:r>
            <a:r>
              <a:rPr lang="en-IN" b="1" i="0" dirty="0">
                <a:solidFill>
                  <a:srgbClr val="212121"/>
                </a:solidFill>
                <a:effectLst/>
                <a:latin typeface="Inter"/>
              </a:rPr>
              <a:t>localhost:8080/student-records/student</a:t>
            </a:r>
            <a:r>
              <a:rPr lang="en-IN" b="0" i="0" dirty="0">
                <a:solidFill>
                  <a:srgbClr val="212121"/>
                </a:solidFill>
                <a:effectLst/>
                <a:latin typeface="Inter"/>
              </a:rPr>
              <a:t> (Because of the additional @RequestMapping annotation in the controller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F9D50-C786-59AB-3299-8BF06A7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09" y="3655286"/>
            <a:ext cx="6066241" cy="28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98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E8E2-2CB0-E216-EC4D-679A9833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9C604-AF6B-6553-1E7E-682A8247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9D31-2C82-CF23-EDA4-D6B69279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80" y="2029517"/>
            <a:ext cx="8052214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3B0B-1E13-3808-AC8C-AB90A0EC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 Docker image – Create a JAR file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3532-5DB1-0561-A176-567014B4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C:\lectures\CDAC\Cloud\kubernetes\springboot-K8s-demo&gt;</a:t>
            </a:r>
            <a:r>
              <a:rPr lang="en-US" b="1" dirty="0"/>
              <a:t>gradle build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6F151-A5CF-827B-7437-EAE970F7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9136"/>
            <a:ext cx="10078604" cy="17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35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73F3-5123-A4EC-A36D-2C7AF7DF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96BC-E367-75E4-3DFF-DDF8DB8A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openjdk:8</a:t>
            </a:r>
          </a:p>
          <a:p>
            <a:r>
              <a:rPr lang="en-IN" dirty="0"/>
              <a:t>ADD ./build/libs/demo-0.0.1-SNAPSHOT.jar demo-0.0.1-SNAPSHOT.jar</a:t>
            </a:r>
          </a:p>
          <a:p>
            <a:r>
              <a:rPr lang="en-IN" dirty="0"/>
              <a:t>ENTRYPOINT ["java","-jar","/demo-0.0.1-SNAPSHOT.jar"]</a:t>
            </a:r>
          </a:p>
        </p:txBody>
      </p:sp>
    </p:spTree>
    <p:extLst>
      <p:ext uri="{BB962C8B-B14F-4D97-AF65-F5344CB8AC3E}">
        <p14:creationId xmlns:p14="http://schemas.microsoft.com/office/powerpoint/2010/main" val="260562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C475-2FCF-CC6A-5EE9-DDCEDB28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FA24-4D58-684B-E9F4-54D9CFF43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C:\lectures\CDAC\Cloud\kubernetes\springboot-K8s-demo&gt;</a:t>
            </a:r>
            <a:r>
              <a:rPr lang="en-IN" b="1" dirty="0"/>
              <a:t>docker build -t student-</a:t>
            </a:r>
            <a:r>
              <a:rPr lang="en-IN" b="1" dirty="0" err="1"/>
              <a:t>kubernetes</a:t>
            </a:r>
            <a:r>
              <a:rPr lang="en-IN" b="1" dirty="0"/>
              <a:t>-demo .</a:t>
            </a:r>
          </a:p>
        </p:txBody>
      </p:sp>
    </p:spTree>
    <p:extLst>
      <p:ext uri="{BB962C8B-B14F-4D97-AF65-F5344CB8AC3E}">
        <p14:creationId xmlns:p14="http://schemas.microsoft.com/office/powerpoint/2010/main" val="4230606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78C7-966D-21C3-17F9-C05AC74B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sure </a:t>
            </a:r>
            <a:r>
              <a:rPr lang="en-IN" dirty="0" err="1"/>
              <a:t>Kuberenets</a:t>
            </a:r>
            <a:r>
              <a:rPr lang="en-IN" dirty="0"/>
              <a:t> in Docker Desktop is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11D2-6A56-47C4-1F0B-3F263AC6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A9822-67BA-DE06-51A6-A44E7CD1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7" y="2477215"/>
            <a:ext cx="7537837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3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BF68-FD3E-CF66-9041-126D8EA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0AC5-DCA8-6664-567F-D46A1CBC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F9E5-38E1-ABD7-3C1C-39B4ABBC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91" y="1449476"/>
            <a:ext cx="9560280" cy="4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68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0D8F-FB84-0E3E-FFF9-EEF52BC8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C:\lectures\CDAC\Cloud\kubernetes\springboot-K8s-demo\deployment.yaml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7B74D-83DE-9425-16EB-A3D1B3F83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 err="1"/>
              <a:t>apiVersion</a:t>
            </a:r>
            <a:r>
              <a:rPr lang="en-IN" dirty="0"/>
              <a:t>: v1 # Kubernetes API version</a:t>
            </a:r>
          </a:p>
          <a:p>
            <a:r>
              <a:rPr lang="en-IN" dirty="0"/>
              <a:t>kind: Service # Kubernetes resource kind we are creating</a:t>
            </a:r>
          </a:p>
          <a:p>
            <a:r>
              <a:rPr lang="en-IN" dirty="0"/>
              <a:t>metadata: # Metadata of the resource kind we are creating</a:t>
            </a:r>
          </a:p>
          <a:p>
            <a:r>
              <a:rPr lang="en-IN" dirty="0"/>
              <a:t>  name: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app: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ports:</a:t>
            </a:r>
          </a:p>
          <a:p>
            <a:r>
              <a:rPr lang="en-IN" dirty="0"/>
              <a:t>    - protocol: "TCP"</a:t>
            </a:r>
          </a:p>
          <a:p>
            <a:r>
              <a:rPr lang="en-IN" dirty="0"/>
              <a:t>      port: 8080 # The port that the service is running on in the cluster</a:t>
            </a:r>
          </a:p>
          <a:p>
            <a:r>
              <a:rPr lang="en-IN" dirty="0"/>
              <a:t>      </a:t>
            </a:r>
            <a:r>
              <a:rPr lang="en-IN" dirty="0" err="1"/>
              <a:t>targetPort</a:t>
            </a:r>
            <a:r>
              <a:rPr lang="en-IN" dirty="0"/>
              <a:t>: 8080 # The port exposed by the service</a:t>
            </a:r>
          </a:p>
          <a:p>
            <a:r>
              <a:rPr lang="en-IN" dirty="0"/>
              <a:t>  type: </a:t>
            </a:r>
            <a:r>
              <a:rPr lang="en-IN" dirty="0" err="1"/>
              <a:t>LoadBalancer</a:t>
            </a:r>
            <a:r>
              <a:rPr lang="en-IN" dirty="0"/>
              <a:t> # type of the service. </a:t>
            </a:r>
            <a:r>
              <a:rPr lang="en-IN" dirty="0" err="1"/>
              <a:t>LoadBalancer</a:t>
            </a:r>
            <a:r>
              <a:rPr lang="en-IN" dirty="0"/>
              <a:t> indicates that our service will be external.</a:t>
            </a:r>
          </a:p>
          <a:p>
            <a:r>
              <a:rPr lang="en-IN" dirty="0"/>
              <a:t>---</a:t>
            </a:r>
          </a:p>
          <a:p>
            <a:r>
              <a:rPr lang="en-IN" dirty="0" err="1"/>
              <a:t>apiVersion</a:t>
            </a:r>
            <a:r>
              <a:rPr lang="en-IN" dirty="0"/>
              <a:t>: apps/v1</a:t>
            </a:r>
          </a:p>
          <a:p>
            <a:r>
              <a:rPr lang="en-IN" dirty="0"/>
              <a:t>kind: Deployment # Kubernetes resource kind we are creating</a:t>
            </a:r>
          </a:p>
          <a:p>
            <a:r>
              <a:rPr lang="en-IN" dirty="0"/>
              <a:t>metadata:</a:t>
            </a:r>
          </a:p>
          <a:p>
            <a:r>
              <a:rPr lang="en-IN" dirty="0"/>
              <a:t>  name: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spec:</a:t>
            </a:r>
          </a:p>
          <a:p>
            <a:r>
              <a:rPr lang="en-IN" dirty="0"/>
              <a:t>  selector:</a:t>
            </a:r>
          </a:p>
          <a:p>
            <a:r>
              <a:rPr lang="en-IN" dirty="0"/>
              <a:t>    </a:t>
            </a:r>
            <a:r>
              <a:rPr lang="en-IN" dirty="0" err="1"/>
              <a:t>matchLabels</a:t>
            </a:r>
            <a:r>
              <a:rPr lang="en-IN" dirty="0"/>
              <a:t>:</a:t>
            </a:r>
          </a:p>
          <a:p>
            <a:r>
              <a:rPr lang="en-IN" dirty="0"/>
              <a:t>      app: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replicas: 2 # Number of replicas that will be created for this deployment</a:t>
            </a:r>
          </a:p>
          <a:p>
            <a:r>
              <a:rPr lang="en-IN" dirty="0"/>
              <a:t>  template:</a:t>
            </a:r>
          </a:p>
          <a:p>
            <a:r>
              <a:rPr lang="en-IN" dirty="0"/>
              <a:t>    metadata:</a:t>
            </a:r>
          </a:p>
          <a:p>
            <a:r>
              <a:rPr lang="en-IN" dirty="0"/>
              <a:t>      labels:</a:t>
            </a:r>
          </a:p>
          <a:p>
            <a:r>
              <a:rPr lang="en-IN" dirty="0"/>
              <a:t>        app: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  spec:</a:t>
            </a:r>
          </a:p>
          <a:p>
            <a:r>
              <a:rPr lang="en-IN" dirty="0"/>
              <a:t>      containers:</a:t>
            </a:r>
          </a:p>
          <a:p>
            <a:r>
              <a:rPr lang="en-IN" dirty="0"/>
              <a:t>        - name: student-</a:t>
            </a:r>
            <a:r>
              <a:rPr lang="en-IN" dirty="0" err="1"/>
              <a:t>kubernetes</a:t>
            </a:r>
            <a:r>
              <a:rPr lang="en-IN" dirty="0"/>
              <a:t>-demo</a:t>
            </a:r>
          </a:p>
          <a:p>
            <a:r>
              <a:rPr lang="en-IN" dirty="0"/>
              <a:t>          image: student-</a:t>
            </a:r>
            <a:r>
              <a:rPr lang="en-IN" dirty="0" err="1"/>
              <a:t>kubernetes</a:t>
            </a:r>
            <a:r>
              <a:rPr lang="en-IN" dirty="0"/>
              <a:t>-demo # Image that will be used inside the container in the cluster</a:t>
            </a:r>
          </a:p>
          <a:p>
            <a:r>
              <a:rPr lang="en-IN" dirty="0"/>
              <a:t>          </a:t>
            </a:r>
            <a:r>
              <a:rPr lang="en-IN" dirty="0" err="1"/>
              <a:t>imagePullPolicy</a:t>
            </a:r>
            <a:r>
              <a:rPr lang="en-IN" dirty="0"/>
              <a:t>: </a:t>
            </a:r>
            <a:r>
              <a:rPr lang="en-IN" dirty="0" err="1"/>
              <a:t>IfNotPresent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3233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82C7-D21A-F836-E1EB-8B18CE00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YAML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CAAB-52FC-9963-E3CB-5865C427E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C:\lectures\CDAC\Cloud\kubernetes\springboot-K8s-demo&gt;kubectl apply -f </a:t>
            </a:r>
            <a:r>
              <a:rPr lang="en-IN" dirty="0" err="1"/>
              <a:t>deployment.yaml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7B77E-00AC-0D0C-28D0-1DC21D6B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7" y="3166226"/>
            <a:ext cx="11328982" cy="1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68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4081-3825-72B4-64C8-97FD139D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 the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C38-6B58-8013-6E90-186BC07E5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pods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C4109-C0D8-CCA7-0F82-DBFCD9D0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2" y="2594696"/>
            <a:ext cx="11386135" cy="2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4081-3825-72B4-64C8-97FD139D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 the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0C38-6B58-8013-6E90-186BC07E5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services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B6482-75A0-B9A4-04BC-1FD9B7B9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5" y="2493091"/>
            <a:ext cx="11309931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7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AC75-3B77-4BF2-F825-07492FD7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E4AC-D725-DF9B-8E8D-822CD136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7C37E-A7EF-5013-C4B0-F5650739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66" y="1495921"/>
            <a:ext cx="8109367" cy="43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88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AC75-3B77-4BF2-F825-07492FD7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E4AC-D725-DF9B-8E8D-822CD136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B2F28-B878-6BCF-856B-C98FDE71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02" y="1532318"/>
            <a:ext cx="8090316" cy="39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7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74C159-EE6C-8766-EB5A-EFC32FCB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and Deployment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8E3FF-35F3-FB62-D15E-D56867052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7161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D547-32F3-44B0-9564-2DD56848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FBE2E-38DA-8686-0105-A42F5B2E7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kubectl</a:t>
            </a:r>
            <a:r>
              <a:rPr lang="en-IN" dirty="0"/>
              <a:t> get all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kubectl</a:t>
            </a:r>
            <a:r>
              <a:rPr lang="en-IN" dirty="0"/>
              <a:t> get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EAB96-7269-95AA-45CD-61586D21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" y="2316503"/>
            <a:ext cx="11767155" cy="1320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05F8C-8A88-8921-9B16-EC5F72BF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5" y="4461195"/>
            <a:ext cx="9360381" cy="14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11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our earlier </a:t>
            </a:r>
            <a:r>
              <a:rPr lang="en-IN" dirty="0" err="1"/>
              <a:t>yaml</a:t>
            </a:r>
            <a:r>
              <a:rPr lang="en-IN" dirty="0"/>
              <a:t> file for </a:t>
            </a:r>
            <a:r>
              <a:rPr lang="en-IN" dirty="0" err="1"/>
              <a:t>ngnix</a:t>
            </a:r>
            <a:r>
              <a:rPr lang="en-IN" dirty="0"/>
              <a:t> server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cd </a:t>
            </a:r>
            <a:r>
              <a:rPr lang="fr-FR" b="1" dirty="0"/>
              <a:t>C:\lectures\CDAC\Cloud\kubernetes</a:t>
            </a:r>
          </a:p>
          <a:p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endParaRPr lang="fr-FR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5302-E9AD-B539-2B69-A4C730BF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" y="3180461"/>
            <a:ext cx="11735403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8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get all</a:t>
            </a:r>
            <a:endParaRPr lang="fr-FR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57408-D4FE-F082-F2BD-80CA9002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1" y="2285754"/>
            <a:ext cx="10515600" cy="45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3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6F6C-C727-64A0-1F9B-A6741DF5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Node (Minion)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2E1D-D8E6-ED43-1BB0-87C0C19D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Node</a:t>
            </a:r>
            <a:r>
              <a:rPr lang="en-IN" dirty="0"/>
              <a:t>: A physical or virtual machine on which Kubernetes is installed.</a:t>
            </a:r>
          </a:p>
          <a:p>
            <a:r>
              <a:rPr lang="en-IN" dirty="0"/>
              <a:t>It is a master or worker machine.</a:t>
            </a:r>
          </a:p>
          <a:p>
            <a:r>
              <a:rPr lang="en-IN" dirty="0"/>
              <a:t>Kubernetes will launch containers on worker machines.</a:t>
            </a:r>
          </a:p>
          <a:p>
            <a:r>
              <a:rPr lang="en-IN" dirty="0"/>
              <a:t>Since a node can go down, we need multiple nodes for handling failures.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1C225-71F7-1547-48FC-4377CBCB9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58" y="653092"/>
            <a:ext cx="1721057" cy="23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78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 pod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delete pod testdeploy-586b7f8654-4629d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kubectl</a:t>
            </a:r>
            <a:r>
              <a:rPr lang="en-US" b="1" dirty="0"/>
              <a:t> get all</a:t>
            </a:r>
            <a:endParaRPr lang="fr-FR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943E2-DBF9-A5A2-4907-010E20AE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" y="2413823"/>
            <a:ext cx="11741753" cy="1270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C3BC7B-5854-AD7A-8990-68FAEC6A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7" y="3857687"/>
            <a:ext cx="8239035" cy="2752264"/>
          </a:xfrm>
          <a:prstGeom prst="rect">
            <a:avLst/>
          </a:prstGeom>
        </p:spPr>
      </p:pic>
      <p:sp>
        <p:nvSpPr>
          <p:cNvPr id="9" name="Callout: Line with Border and Accent Bar 8">
            <a:extLst>
              <a:ext uri="{FF2B5EF4-FFF2-40B4-BE49-F238E27FC236}">
                <a16:creationId xmlns:a16="http://schemas.microsoft.com/office/drawing/2014/main" id="{BD561F43-38F7-FF28-3C25-F10F4B5DF248}"/>
              </a:ext>
            </a:extLst>
          </p:cNvPr>
          <p:cNvSpPr/>
          <p:nvPr/>
        </p:nvSpPr>
        <p:spPr>
          <a:xfrm>
            <a:off x="225123" y="5233819"/>
            <a:ext cx="2716658" cy="1047964"/>
          </a:xfrm>
          <a:prstGeom prst="accentBorderCallout1">
            <a:avLst>
              <a:gd name="adj1" fmla="val 18750"/>
              <a:gd name="adj2" fmla="val -8333"/>
              <a:gd name="adj3" fmla="val -14950"/>
              <a:gd name="adj4" fmla="val 165217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Quickly created a new pod to replace the delete one (See age: 6 seconds)</a:t>
            </a:r>
          </a:p>
        </p:txBody>
      </p:sp>
    </p:spTree>
    <p:extLst>
      <p:ext uri="{BB962C8B-B14F-4D97-AF65-F5344CB8AC3E}">
        <p14:creationId xmlns:p14="http://schemas.microsoft.com/office/powerpoint/2010/main" val="21634764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delete </a:t>
            </a:r>
            <a:r>
              <a:rPr lang="en-US" b="1" dirty="0" err="1"/>
              <a:t>rs</a:t>
            </a:r>
            <a:r>
              <a:rPr lang="en-US" b="1" dirty="0"/>
              <a:t> testdeploy-586b7f8654</a:t>
            </a:r>
          </a:p>
          <a:p>
            <a:r>
              <a:rPr lang="en-US" b="1" dirty="0" err="1"/>
              <a:t>kubectl</a:t>
            </a:r>
            <a:r>
              <a:rPr lang="en-US" b="1" dirty="0"/>
              <a:t> get all</a:t>
            </a:r>
            <a:endParaRPr lang="fr-FR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0060-67B0-1B97-474C-E2B5094F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30" y="2894315"/>
            <a:ext cx="10515600" cy="38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7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6F2B-27CC-EB68-38F9-EA6C6F25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65A8-F69C-5493-C148-8334886D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kubectl</a:t>
            </a:r>
            <a:r>
              <a:rPr lang="en-US" b="1" dirty="0"/>
              <a:t> get </a:t>
            </a:r>
            <a:r>
              <a:rPr lang="en-US" b="1" dirty="0" err="1"/>
              <a:t>rs</a:t>
            </a:r>
            <a:endParaRPr lang="fr-FR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26317-B076-E73E-2F22-89BB4AE9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94" y="2593545"/>
            <a:ext cx="8795202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5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D473-35AE-23CD-9352-407899CE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 us now upgrade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0C43-9EFB-C29E-E1FC-3FF719B6D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First, check the current version</a:t>
            </a:r>
          </a:p>
          <a:p>
            <a:r>
              <a:rPr lang="en-IN" b="1" dirty="0" err="1"/>
              <a:t>kubectl</a:t>
            </a:r>
            <a:r>
              <a:rPr lang="en-IN" b="1" dirty="0"/>
              <a:t> describe pods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We can also try </a:t>
            </a:r>
            <a:r>
              <a:rPr lang="en-IN" b="1" dirty="0" err="1"/>
              <a:t>kubectl</a:t>
            </a:r>
            <a:r>
              <a:rPr lang="en-IN" b="1" dirty="0"/>
              <a:t> describe </a:t>
            </a:r>
            <a:r>
              <a:rPr lang="en-IN" b="1" dirty="0" err="1"/>
              <a:t>rs</a:t>
            </a:r>
            <a:r>
              <a:rPr lang="en-IN" b="1" dirty="0"/>
              <a:t> </a:t>
            </a:r>
            <a:r>
              <a:rPr lang="en-IN" dirty="0"/>
              <a:t>and </a:t>
            </a:r>
            <a:r>
              <a:rPr lang="en-IN" b="1" dirty="0" err="1"/>
              <a:t>kubectl</a:t>
            </a:r>
            <a:r>
              <a:rPr lang="en-IN" b="1" dirty="0"/>
              <a:t> describe deployment</a:t>
            </a:r>
            <a:r>
              <a:rPr lang="en-IN" dirty="0"/>
              <a:t> to verify that all the three (pods, </a:t>
            </a:r>
            <a:r>
              <a:rPr lang="en-IN" dirty="0" err="1"/>
              <a:t>rs</a:t>
            </a:r>
            <a:r>
              <a:rPr lang="en-IN" dirty="0"/>
              <a:t>, deployment) contain </a:t>
            </a:r>
            <a:r>
              <a:rPr lang="en-IN" i="1" dirty="0"/>
              <a:t>environment: test</a:t>
            </a:r>
            <a:r>
              <a:rPr lang="en-IN" dirty="0"/>
              <a:t> as the common identifier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8A993-3437-1A89-B2B9-43F6E500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" y="2996121"/>
            <a:ext cx="11767155" cy="17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98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4A6D-FA48-7807-41DA-18D685A4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the version to 1.17 in the </a:t>
            </a:r>
            <a:r>
              <a:rPr lang="en-IN" dirty="0" err="1"/>
              <a:t>yaml</a:t>
            </a:r>
            <a:r>
              <a:rPr lang="en-IN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C9FB5-1477-3C89-D620-5C90BF74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Deploy this: </a:t>
            </a:r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endParaRPr lang="en-US" b="1" dirty="0"/>
          </a:p>
          <a:p>
            <a:r>
              <a:rPr lang="en-US" dirty="0"/>
              <a:t>Check: </a:t>
            </a:r>
            <a:r>
              <a:rPr lang="en-US" b="1" dirty="0" err="1"/>
              <a:t>kubectl</a:t>
            </a:r>
            <a:r>
              <a:rPr lang="en-US" b="1" dirty="0"/>
              <a:t> get all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E3AF2-F6F4-12F8-DC27-6F55DFE2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26" y="1940644"/>
            <a:ext cx="3346622" cy="116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0DD83-34A8-C3E3-5DEB-2D4D74B33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54" y="4401989"/>
            <a:ext cx="7237718" cy="23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07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B0FD-4F0C-CD81-4A58-EE23D1F7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some time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1FE0D-ADDE-B5D0-0BC1-F7C460D1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</a:t>
            </a:r>
            <a:r>
              <a:rPr lang="en-IN" dirty="0" err="1"/>
              <a:t>replicaset</a:t>
            </a:r>
            <a:r>
              <a:rPr lang="en-IN" dirty="0"/>
              <a:t> is empty and is replaced by the second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F8F6A-98B3-CE6B-ED54-E5C0E5A3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6" y="2383233"/>
            <a:ext cx="9181831" cy="4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4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6B62-5400-A4D2-9AC8-012699A7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empty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92D5-7927-EDD8-6D85-E4F40BB87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deleted a non-empty current </a:t>
            </a:r>
            <a:r>
              <a:rPr lang="en-IN" dirty="0" err="1"/>
              <a:t>replicaset</a:t>
            </a:r>
            <a:r>
              <a:rPr lang="en-IN" dirty="0"/>
              <a:t>, Kubernetes automatically recreated it; what about the empty one?</a:t>
            </a:r>
          </a:p>
          <a:p>
            <a:r>
              <a:rPr lang="en-IN" b="1" dirty="0" err="1"/>
              <a:t>kubectl</a:t>
            </a:r>
            <a:r>
              <a:rPr lang="en-IN" b="1" dirty="0"/>
              <a:t> get </a:t>
            </a:r>
            <a:r>
              <a:rPr lang="en-IN" b="1" dirty="0" err="1"/>
              <a:t>rs</a:t>
            </a:r>
            <a:endParaRPr lang="en-IN" b="1" dirty="0"/>
          </a:p>
          <a:p>
            <a:r>
              <a:rPr lang="en-IN" b="1" dirty="0" err="1"/>
              <a:t>kubectl</a:t>
            </a:r>
            <a:r>
              <a:rPr lang="en-IN" b="1" dirty="0"/>
              <a:t> delete </a:t>
            </a:r>
            <a:r>
              <a:rPr lang="en-IN" b="1" dirty="0" err="1"/>
              <a:t>rs</a:t>
            </a:r>
            <a:r>
              <a:rPr lang="en-IN" b="1" dirty="0"/>
              <a:t> testdeploy-7f9d4f5cb9</a:t>
            </a:r>
          </a:p>
          <a:p>
            <a:r>
              <a:rPr lang="en-IN" b="1" dirty="0" err="1"/>
              <a:t>kubectl</a:t>
            </a:r>
            <a:r>
              <a:rPr lang="en-IN" b="1" dirty="0"/>
              <a:t> get </a:t>
            </a:r>
            <a:r>
              <a:rPr lang="en-IN" b="1" dirty="0" err="1"/>
              <a:t>rs</a:t>
            </a:r>
            <a:endParaRPr lang="en-IN" b="1" dirty="0"/>
          </a:p>
          <a:p>
            <a:endParaRPr lang="en-IN" b="1" dirty="0"/>
          </a:p>
          <a:p>
            <a:r>
              <a:rPr lang="en-IN" dirty="0"/>
              <a:t>What happens? Next slide …</a:t>
            </a:r>
          </a:p>
        </p:txBody>
      </p:sp>
    </p:spTree>
    <p:extLst>
      <p:ext uri="{BB962C8B-B14F-4D97-AF65-F5344CB8AC3E}">
        <p14:creationId xmlns:p14="http://schemas.microsoft.com/office/powerpoint/2010/main" val="4079821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6B62-5400-A4D2-9AC8-012699A7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empty </a:t>
            </a:r>
            <a:r>
              <a:rPr lang="en-IN" dirty="0" err="1"/>
              <a:t>replicaset</a:t>
            </a:r>
            <a:r>
              <a:rPr lang="en-IN" dirty="0"/>
              <a:t> and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92D5-7927-EDD8-6D85-E4F40BB87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0D904-9033-9DD7-FC55-207CD0AC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9" y="1825625"/>
            <a:ext cx="11627448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644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B0FD-4F0C-CD81-4A58-EE23D1F7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1FE0D-ADDE-B5D0-0BC1-F7C460D18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kubectl</a:t>
            </a:r>
            <a:r>
              <a:rPr lang="en-IN" b="1" dirty="0"/>
              <a:t> describe pods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1E034-5408-D012-D5AC-6AA2FA12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1" y="2585171"/>
            <a:ext cx="11805257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385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2441-5847-DB90-8584-FBB1E395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interesting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95B3E-B8E6-ECA3-6D79-AE895833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the version back to 1.16 and deploy again and check immediately</a:t>
            </a:r>
          </a:p>
          <a:p>
            <a:r>
              <a:rPr lang="en-US" b="1" dirty="0" err="1"/>
              <a:t>kubectl</a:t>
            </a:r>
            <a:r>
              <a:rPr lang="en-US" b="1" dirty="0"/>
              <a:t> apply -f nginx-deployment-</a:t>
            </a:r>
            <a:r>
              <a:rPr lang="en-US" b="1" dirty="0" err="1"/>
              <a:t>withrolling.yaml</a:t>
            </a:r>
            <a:endParaRPr lang="en-IN" b="1" dirty="0"/>
          </a:p>
          <a:p>
            <a:r>
              <a:rPr lang="en-IN" b="1" dirty="0" err="1"/>
              <a:t>kubectl</a:t>
            </a:r>
            <a:r>
              <a:rPr lang="en-IN" b="1" dirty="0"/>
              <a:t> get </a:t>
            </a:r>
            <a:r>
              <a:rPr lang="en-IN" b="1" dirty="0" err="1"/>
              <a:t>rs</a:t>
            </a:r>
            <a:r>
              <a:rPr lang="en-IN" b="1" dirty="0"/>
              <a:t> --watch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7EF71-AEAC-D9E0-6996-133B37F3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275" y="2859271"/>
            <a:ext cx="5988045" cy="184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6FE9B-B8FA-ABBA-08EF-8421A6F0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231" y="4777453"/>
            <a:ext cx="6722766" cy="19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9389</TotalTime>
  <Words>5150</Words>
  <Application>Microsoft Office PowerPoint</Application>
  <PresentationFormat>Widescreen</PresentationFormat>
  <Paragraphs>960</Paragraphs>
  <Slides>176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2" baseType="lpstr">
      <vt:lpstr>Arial</vt:lpstr>
      <vt:lpstr>Calibri</vt:lpstr>
      <vt:lpstr>Calibri Light</vt:lpstr>
      <vt:lpstr>Inter</vt:lpstr>
      <vt:lpstr>ui-monospace</vt:lpstr>
      <vt:lpstr>Office Theme</vt:lpstr>
      <vt:lpstr>Kubernetes</vt:lpstr>
      <vt:lpstr>Container Orchestration</vt:lpstr>
      <vt:lpstr>Why Container Orchestration?</vt:lpstr>
      <vt:lpstr>Microservice Application</vt:lpstr>
      <vt:lpstr>Container Orchestration Options</vt:lpstr>
      <vt:lpstr>Kubernetes Introduction</vt:lpstr>
      <vt:lpstr>Basic idea</vt:lpstr>
      <vt:lpstr>Kubernetes Components</vt:lpstr>
      <vt:lpstr>Node (Minion)</vt:lpstr>
      <vt:lpstr>Cluster</vt:lpstr>
      <vt:lpstr>Master and Worker Nodes</vt:lpstr>
      <vt:lpstr>Master</vt:lpstr>
      <vt:lpstr>Example</vt:lpstr>
      <vt:lpstr>Pod</vt:lpstr>
      <vt:lpstr>Pod Concept</vt:lpstr>
      <vt:lpstr>Each Pod has a unique IP address</vt:lpstr>
      <vt:lpstr>A Pod is Immutable</vt:lpstr>
      <vt:lpstr>Pod Creation</vt:lpstr>
      <vt:lpstr>Pod Scaling Up</vt:lpstr>
      <vt:lpstr>Multi-container Pods</vt:lpstr>
      <vt:lpstr>Replicaset and Deployment</vt:lpstr>
      <vt:lpstr>Replicaset concept</vt:lpstr>
      <vt:lpstr>Replicaset – Key idea</vt:lpstr>
      <vt:lpstr>Deployment concept</vt:lpstr>
      <vt:lpstr>Deployment - Key Idea</vt:lpstr>
      <vt:lpstr>Deployment and Replicaset</vt:lpstr>
      <vt:lpstr>How is all this linked?</vt:lpstr>
      <vt:lpstr>Now the other part of the manifest file</vt:lpstr>
      <vt:lpstr>Upgrade to a new version – 1</vt:lpstr>
      <vt:lpstr>Upgrade to a new version – 2</vt:lpstr>
      <vt:lpstr>Upgrade to a new version – 3</vt:lpstr>
      <vt:lpstr>Upgrade to a new version – 4</vt:lpstr>
      <vt:lpstr>Kubernetes Setup</vt:lpstr>
      <vt:lpstr>Various Options (Individual, Cloud, Web)</vt:lpstr>
      <vt:lpstr>Minikube</vt:lpstr>
      <vt:lpstr>Simplest Option: Use Docker Desktop</vt:lpstr>
      <vt:lpstr>Download kubectl utility (Works on any Kubernetes installation, Cloud-neutral also)</vt:lpstr>
      <vt:lpstr>If Docker Desktop option did not work: Download and Install Minikube</vt:lpstr>
      <vt:lpstr>Start minikube (Run as administrator) – Error?</vt:lpstr>
      <vt:lpstr>Troubleshooting</vt:lpstr>
      <vt:lpstr>Check Status (Run as administrator)</vt:lpstr>
      <vt:lpstr>kubectl command</vt:lpstr>
      <vt:lpstr>To Delete Everything</vt:lpstr>
      <vt:lpstr>Simplest Tutorial</vt:lpstr>
      <vt:lpstr>Get Details of the Kubernetes Cluster (Ref: https://kubernetes.io/docs/tutorials/hello-minikube/)</vt:lpstr>
      <vt:lpstr>Get Details of the Kubernetes Cluster – if using Docker Desktop for Kubernetes</vt:lpstr>
      <vt:lpstr>Test: http://localhost:7080/</vt:lpstr>
      <vt:lpstr>OTHERWISE: Get Details of the Kubernetes Cluster</vt:lpstr>
      <vt:lpstr>Delete the hello-minikube Service</vt:lpstr>
      <vt:lpstr>Kubernetes Python Example</vt:lpstr>
      <vt:lpstr>Steps and Pre-requisites</vt:lpstr>
      <vt:lpstr>Get the Application Code</vt:lpstr>
      <vt:lpstr>Application Code – main.py</vt:lpstr>
      <vt:lpstr>Application Code – requirements.txt</vt:lpstr>
      <vt:lpstr>Run locally</vt:lpstr>
      <vt:lpstr>Test: localhost:5000</vt:lpstr>
      <vt:lpstr>Create Dockerfile (C:\lectures\CDAC\Cloud\docker\hello-kubernetes)</vt:lpstr>
      <vt:lpstr>Create Docker Image</vt:lpstr>
      <vt:lpstr>Test Docker Container</vt:lpstr>
      <vt:lpstr>Now on to Kubernetes …</vt:lpstr>
      <vt:lpstr>Create deployment.yaml file (C:\lectures\CDAC\Cloud\docker\hello-kubernetes)</vt:lpstr>
      <vt:lpstr>YAML Configurtation Details</vt:lpstr>
      <vt:lpstr>Run the YAML Configurtation</vt:lpstr>
      <vt:lpstr>Test</vt:lpstr>
      <vt:lpstr>Try deleting a pod</vt:lpstr>
      <vt:lpstr>Deleting Everything (In case needed)</vt:lpstr>
      <vt:lpstr>Spring Boot Kubernetes Hands-on</vt:lpstr>
      <vt:lpstr>Spring Initializr</vt:lpstr>
      <vt:lpstr>C:\lectures\CDAC\Cloud\kubernetes\springboot-K8s-demo\src\main\java\com\example\demo\StudentKubernetesDemoApplication.java</vt:lpstr>
      <vt:lpstr>C:\lectures\CDAC\Cloud\kubernetes\springboot-K8s-demo\src\main\java\com\example\demo\controller\StudentController.java</vt:lpstr>
      <vt:lpstr>C:\lectures\CDAC\Cloud\kubernetes\springboot-K8s-demo\src\main\java\com\example\demo\entity\Student.java</vt:lpstr>
      <vt:lpstr>C:\lectures\CDAC\Cloud\kubernetes\springboot-K8s-demo\src\main\java\com\example\demo\repository\StudentRepository.java</vt:lpstr>
      <vt:lpstr>C:\lectures\CDAC\Cloud\kubernetes\springboot-K8s-demo\build.gradle</vt:lpstr>
      <vt:lpstr>Build and Run</vt:lpstr>
      <vt:lpstr>Test</vt:lpstr>
      <vt:lpstr>Build a Docker image – Create a JAR file first</vt:lpstr>
      <vt:lpstr>Dockerfile</vt:lpstr>
      <vt:lpstr>Build Docker Image</vt:lpstr>
      <vt:lpstr>Make sure Kuberenets in Docker Desktop is Running</vt:lpstr>
      <vt:lpstr>C:\lectures\CDAC\Cloud\kubernetes\springboot-K8s-demo\deployment.yaml</vt:lpstr>
      <vt:lpstr>Deploy the YAML file</vt:lpstr>
      <vt:lpstr>Verify the Deployment</vt:lpstr>
      <vt:lpstr>Verify the Deployment</vt:lpstr>
      <vt:lpstr>Test in Postman</vt:lpstr>
      <vt:lpstr>Test in Postman</vt:lpstr>
      <vt:lpstr>Replicaset and Deployment Demo</vt:lpstr>
      <vt:lpstr>Basic tests</vt:lpstr>
      <vt:lpstr>Run our earlier yaml file for ngnix server deployment</vt:lpstr>
      <vt:lpstr>Verify</vt:lpstr>
      <vt:lpstr>Delete a pod and verify</vt:lpstr>
      <vt:lpstr>Delete a replicaset and verify</vt:lpstr>
      <vt:lpstr>Delete a replicaset and verify</vt:lpstr>
      <vt:lpstr>Let us now upgrade version</vt:lpstr>
      <vt:lpstr>Change the version to 1.17 in the yaml file</vt:lpstr>
      <vt:lpstr>After some time …</vt:lpstr>
      <vt:lpstr>Delete empty replicaset and verify</vt:lpstr>
      <vt:lpstr>Delete empty replicaset and verify</vt:lpstr>
      <vt:lpstr>Verify</vt:lpstr>
      <vt:lpstr>Another interesting command</vt:lpstr>
      <vt:lpstr>Service</vt:lpstr>
      <vt:lpstr>Sample application</vt:lpstr>
      <vt:lpstr>A DB pod fails</vt:lpstr>
      <vt:lpstr>A node fails</vt:lpstr>
      <vt:lpstr>Problem solved …</vt:lpstr>
      <vt:lpstr>If new pods or nodes come up, they will be used automatically</vt:lpstr>
      <vt:lpstr>We need to give labels to the pods to enable a service to discover them</vt:lpstr>
      <vt:lpstr>Types of Service</vt:lpstr>
      <vt:lpstr>Linking the Deployment with the Service using their respective manifest files – 1</vt:lpstr>
      <vt:lpstr>Result – 2</vt:lpstr>
      <vt:lpstr>LoadBalancer Service demo</vt:lpstr>
      <vt:lpstr>Service details</vt:lpstr>
      <vt:lpstr>Google Kubernetes Engine (GKE) – Kubernetes on GCP</vt:lpstr>
      <vt:lpstr>Select a Project in GCP</vt:lpstr>
      <vt:lpstr>GKE Cluster Setup</vt:lpstr>
      <vt:lpstr>Open the Cluster and activate Google Cloud Shell</vt:lpstr>
      <vt:lpstr>Connecting to the Cluster</vt:lpstr>
      <vt:lpstr>Try kubectl</vt:lpstr>
      <vt:lpstr>Where is the Image coming from?</vt:lpstr>
      <vt:lpstr>Check Deployment Status</vt:lpstr>
      <vt:lpstr>Test</vt:lpstr>
      <vt:lpstr>Understanding what happens behind the scenes</vt:lpstr>
      <vt:lpstr>Impact of commands</vt:lpstr>
      <vt:lpstr>Example from GCP</vt:lpstr>
      <vt:lpstr>Understanding ReplicaSet</vt:lpstr>
      <vt:lpstr>Understanding ReplicaSet</vt:lpstr>
      <vt:lpstr>What about the Output in the URL?</vt:lpstr>
      <vt:lpstr>How to tell Kubernetes to have more pods in the replicaset?</vt:lpstr>
      <vt:lpstr>Higher Value in Replicaset</vt:lpstr>
      <vt:lpstr>Upgrading an Application to a Newer Version</vt:lpstr>
      <vt:lpstr>Upgrading an Application to a Newer Version  </vt:lpstr>
      <vt:lpstr>Upgrading an Application to a Newer Version  </vt:lpstr>
      <vt:lpstr>Understanding Service</vt:lpstr>
      <vt:lpstr>Service</vt:lpstr>
      <vt:lpstr>Service Demo</vt:lpstr>
      <vt:lpstr>Service Demo</vt:lpstr>
      <vt:lpstr>Summary: Job of a Service</vt:lpstr>
      <vt:lpstr>Back to the UI …</vt:lpstr>
      <vt:lpstr>Service Details</vt:lpstr>
      <vt:lpstr>Search for load balancing in the search box</vt:lpstr>
      <vt:lpstr>Frontend remains constant, backend may change</vt:lpstr>
      <vt:lpstr>Check the Running Services</vt:lpstr>
      <vt:lpstr>Understanding Kubernetes Rollouts</vt:lpstr>
      <vt:lpstr>Adding Details to Version Change</vt:lpstr>
      <vt:lpstr>Test</vt:lpstr>
      <vt:lpstr>Correct the Error and Retry</vt:lpstr>
      <vt:lpstr>Test</vt:lpstr>
      <vt:lpstr>Rollback to a previous Version</vt:lpstr>
      <vt:lpstr>Test</vt:lpstr>
      <vt:lpstr>Understanding YAML</vt:lpstr>
      <vt:lpstr>YAML</vt:lpstr>
      <vt:lpstr>Kubernetes YAML File Structure</vt:lpstr>
      <vt:lpstr>Sample YAML File (C:\lectures\CDAC\Cloud\pod.yaml)</vt:lpstr>
      <vt:lpstr>Creating a Pod using YAML</vt:lpstr>
      <vt:lpstr>EKS (Elastic Kubernetes Service) – Kubernetes on AWS</vt:lpstr>
      <vt:lpstr>What is EKS?</vt:lpstr>
      <vt:lpstr>EKS High Level Architecture</vt:lpstr>
      <vt:lpstr>High Level Flow</vt:lpstr>
      <vt:lpstr>Ways to create an EKS Cluster</vt:lpstr>
      <vt:lpstr>eksctl</vt:lpstr>
      <vt:lpstr>Eksctl commands</vt:lpstr>
      <vt:lpstr>Demo – Install AWS CLI and Configure (Optional, if not already done)</vt:lpstr>
      <vt:lpstr>Using AWS CLI</vt:lpstr>
      <vt:lpstr>Note the Access Key Id and Secret Access Key</vt:lpstr>
      <vt:lpstr>Testing CLI</vt:lpstr>
      <vt:lpstr>Installing Eksctl</vt:lpstr>
      <vt:lpstr>Installing Eksctl</vt:lpstr>
      <vt:lpstr>Create a EKS Cluster using eksctl</vt:lpstr>
      <vt:lpstr>Create Cluster command</vt:lpstr>
      <vt:lpstr>Using yaml file</vt:lpstr>
      <vt:lpstr>eksctl-create-ng.yaml file (C:\lectures\CDAC\Cloud\kubernetes)</vt:lpstr>
      <vt:lpstr>How to verify the creation? – 1</vt:lpstr>
      <vt:lpstr>Verifying</vt:lpstr>
      <vt:lpstr>Creating a Cluster using a yaml file, instead of adding parameters on the command prompt</vt:lpstr>
      <vt:lpstr>Deleting a Cluster</vt:lpstr>
      <vt:lpstr>Deploying a Pod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Services and Security</dc:title>
  <dc:creator>Atul Kahate</dc:creator>
  <cp:lastModifiedBy>Atul Kahate</cp:lastModifiedBy>
  <cp:revision>71</cp:revision>
  <dcterms:created xsi:type="dcterms:W3CDTF">2022-05-10T12:41:04Z</dcterms:created>
  <dcterms:modified xsi:type="dcterms:W3CDTF">2023-01-31T02:41:56Z</dcterms:modified>
</cp:coreProperties>
</file>